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7"/>
  </p:notesMasterIdLst>
  <p:sldIdLst>
    <p:sldId id="256" r:id="rId2"/>
    <p:sldId id="258" r:id="rId3"/>
    <p:sldId id="262" r:id="rId4"/>
    <p:sldId id="259" r:id="rId5"/>
    <p:sldId id="286" r:id="rId6"/>
    <p:sldId id="296" r:id="rId7"/>
    <p:sldId id="298" r:id="rId8"/>
    <p:sldId id="299" r:id="rId9"/>
    <p:sldId id="300" r:id="rId10"/>
    <p:sldId id="301" r:id="rId11"/>
    <p:sldId id="270" r:id="rId12"/>
    <p:sldId id="295" r:id="rId13"/>
    <p:sldId id="297" r:id="rId14"/>
    <p:sldId id="278" r:id="rId15"/>
    <p:sldId id="279"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B66B07-D8E4-4E47-BF8E-31BD097A6BDC}">
  <a:tblStyle styleId="{54B66B07-D8E4-4E47-BF8E-31BD097A6BDC}"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65"/>
    <p:restoredTop sz="94694"/>
  </p:normalViewPr>
  <p:slideViewPr>
    <p:cSldViewPr snapToGrid="0" snapToObjects="1">
      <p:cViewPr varScale="1">
        <p:scale>
          <a:sx n="161" d="100"/>
          <a:sy n="161" d="100"/>
        </p:scale>
        <p:origin x="13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3113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9721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51452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557345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61846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4712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nvGrpSpPr>
          <p:cNvPr id="11" name="Shape 11"/>
          <p:cNvGrpSpPr/>
          <p:nvPr/>
        </p:nvGrpSpPr>
        <p:grpSpPr>
          <a:xfrm rot="10800000" flipH="1">
            <a:off x="3558544" y="-125"/>
            <a:ext cx="953312" cy="5143625"/>
            <a:chOff x="1962000" y="-125"/>
            <a:chExt cx="953312" cy="5143625"/>
          </a:xfrm>
        </p:grpSpPr>
        <p:sp>
          <p:nvSpPr>
            <p:cNvPr id="12" name="Shape 1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3" name="Shape 13"/>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4" name="Shape 14"/>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5" name="Shape 15"/>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sp>
        <p:nvSpPr>
          <p:cNvPr id="16" name="Shape 16"/>
          <p:cNvSpPr txBox="1">
            <a:spLocks noGrp="1"/>
          </p:cNvSpPr>
          <p:nvPr>
            <p:ph type="ctrTitle"/>
          </p:nvPr>
        </p:nvSpPr>
        <p:spPr>
          <a:xfrm>
            <a:off x="4965100" y="1991825"/>
            <a:ext cx="3704400" cy="1159800"/>
          </a:xfrm>
          <a:prstGeom prst="rect">
            <a:avLst/>
          </a:prstGeom>
        </p:spPr>
        <p:txBody>
          <a:bodyPr wrap="square" lIns="91425" tIns="91425" rIns="91425" bIns="91425" anchor="ctr" anchorCtr="0"/>
          <a:lstStyle>
            <a:lvl1pPr lvl="0">
              <a:spcBef>
                <a:spcPts val="0"/>
              </a:spcBef>
              <a:buClr>
                <a:srgbClr val="FFFFFF"/>
              </a:buClr>
              <a:buSzPts val="3600"/>
              <a:buNone/>
              <a:defRPr sz="3600">
                <a:solidFill>
                  <a:srgbClr val="FFFFFF"/>
                </a:solidFill>
              </a:defRPr>
            </a:lvl1pPr>
            <a:lvl2pPr lvl="1">
              <a:spcBef>
                <a:spcPts val="0"/>
              </a:spcBef>
              <a:buClr>
                <a:srgbClr val="FFFFFF"/>
              </a:buClr>
              <a:buSzPts val="3600"/>
              <a:buNone/>
              <a:defRPr sz="3600">
                <a:solidFill>
                  <a:srgbClr val="FFFFFF"/>
                </a:solidFill>
              </a:defRPr>
            </a:lvl2pPr>
            <a:lvl3pPr lvl="2">
              <a:spcBef>
                <a:spcPts val="0"/>
              </a:spcBef>
              <a:buClr>
                <a:srgbClr val="FFFFFF"/>
              </a:buClr>
              <a:buSzPts val="3600"/>
              <a:buNone/>
              <a:defRPr sz="3600">
                <a:solidFill>
                  <a:srgbClr val="FFFFFF"/>
                </a:solidFill>
              </a:defRPr>
            </a:lvl3pPr>
            <a:lvl4pPr lvl="3">
              <a:spcBef>
                <a:spcPts val="0"/>
              </a:spcBef>
              <a:buClr>
                <a:srgbClr val="FFFFFF"/>
              </a:buClr>
              <a:buSzPts val="3600"/>
              <a:buNone/>
              <a:defRPr sz="3600">
                <a:solidFill>
                  <a:srgbClr val="FFFFFF"/>
                </a:solidFill>
              </a:defRPr>
            </a:lvl4pPr>
            <a:lvl5pPr lvl="4">
              <a:spcBef>
                <a:spcPts val="0"/>
              </a:spcBef>
              <a:buClr>
                <a:srgbClr val="FFFFFF"/>
              </a:buClr>
              <a:buSzPts val="3600"/>
              <a:buNone/>
              <a:defRPr sz="3600">
                <a:solidFill>
                  <a:srgbClr val="FFFFFF"/>
                </a:solidFill>
              </a:defRPr>
            </a:lvl5pPr>
            <a:lvl6pPr lvl="5">
              <a:spcBef>
                <a:spcPts val="0"/>
              </a:spcBef>
              <a:buClr>
                <a:srgbClr val="FFFFFF"/>
              </a:buClr>
              <a:buSzPts val="3600"/>
              <a:buNone/>
              <a:defRPr sz="3600">
                <a:solidFill>
                  <a:srgbClr val="FFFFFF"/>
                </a:solidFill>
              </a:defRPr>
            </a:lvl6pPr>
            <a:lvl7pPr lvl="6">
              <a:spcBef>
                <a:spcPts val="0"/>
              </a:spcBef>
              <a:buClr>
                <a:srgbClr val="FFFFFF"/>
              </a:buClr>
              <a:buSzPts val="3600"/>
              <a:buNone/>
              <a:defRPr sz="3600">
                <a:solidFill>
                  <a:srgbClr val="FFFFFF"/>
                </a:solidFill>
              </a:defRPr>
            </a:lvl7pPr>
            <a:lvl8pPr lvl="7">
              <a:spcBef>
                <a:spcPts val="0"/>
              </a:spcBef>
              <a:buClr>
                <a:srgbClr val="FFFFFF"/>
              </a:buClr>
              <a:buSzPts val="3600"/>
              <a:buNone/>
              <a:defRPr sz="3600">
                <a:solidFill>
                  <a:srgbClr val="FFFFFF"/>
                </a:solidFill>
              </a:defRPr>
            </a:lvl8pPr>
            <a:lvl9pPr lvl="8">
              <a:spcBef>
                <a:spcPts val="0"/>
              </a:spcBef>
              <a:buClr>
                <a:srgbClr val="FFFFFF"/>
              </a:buClr>
              <a:buSzPts val="3600"/>
              <a:buNone/>
              <a:defRPr sz="36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7"/>
        <p:cNvGrpSpPr/>
        <p:nvPr/>
      </p:nvGrpSpPr>
      <p:grpSpPr>
        <a:xfrm>
          <a:off x="0" y="0"/>
          <a:ext cx="0" cy="0"/>
          <a:chOff x="0" y="0"/>
          <a:chExt cx="0" cy="0"/>
        </a:xfrm>
      </p:grpSpPr>
      <p:sp>
        <p:nvSpPr>
          <p:cNvPr id="18" name="Shape 18"/>
          <p:cNvSpPr/>
          <p:nvPr/>
        </p:nvSpPr>
        <p:spPr>
          <a:xfrm>
            <a:off x="24692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9" name="Shape 19"/>
          <p:cNvSpPr/>
          <p:nvPr/>
        </p:nvSpPr>
        <p:spPr>
          <a:xfrm rot="10800000">
            <a:off x="22915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22074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p:nvPr/>
        </p:nvSpPr>
        <p:spPr>
          <a:xfrm rot="10800000">
            <a:off x="19620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2" name="Shape 22"/>
          <p:cNvSpPr/>
          <p:nvPr/>
        </p:nvSpPr>
        <p:spPr>
          <a:xfrm rot="10800000">
            <a:off x="2908100" y="-125"/>
            <a:ext cx="6243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23" name="Shape 23"/>
          <p:cNvSpPr txBox="1">
            <a:spLocks noGrp="1"/>
          </p:cNvSpPr>
          <p:nvPr>
            <p:ph type="ctrTitle"/>
          </p:nvPr>
        </p:nvSpPr>
        <p:spPr>
          <a:xfrm>
            <a:off x="3451475" y="2045250"/>
            <a:ext cx="5154300" cy="690900"/>
          </a:xfrm>
          <a:prstGeom prst="rect">
            <a:avLst/>
          </a:prstGeom>
        </p:spPr>
        <p:txBody>
          <a:bodyPr wrap="square" lIns="91425" tIns="91425" rIns="91425" bIns="91425" anchor="b" anchorCtr="0"/>
          <a:lstStyle>
            <a:lvl1pPr lvl="0" rtl="0">
              <a:spcBef>
                <a:spcPts val="0"/>
              </a:spcBef>
              <a:buClr>
                <a:srgbClr val="FFFFFF"/>
              </a:buClr>
              <a:buSzPts val="3600"/>
              <a:buNone/>
              <a:defRPr sz="3600" b="0">
                <a:solidFill>
                  <a:srgbClr val="FFFFFF"/>
                </a:solidFill>
              </a:defRPr>
            </a:lvl1pPr>
            <a:lvl2pPr lvl="1" rtl="0">
              <a:spcBef>
                <a:spcPts val="0"/>
              </a:spcBef>
              <a:buClr>
                <a:srgbClr val="FFFFFF"/>
              </a:buClr>
              <a:buSzPts val="3600"/>
              <a:buNone/>
              <a:defRPr sz="3600" b="0">
                <a:solidFill>
                  <a:srgbClr val="FFFFFF"/>
                </a:solidFill>
              </a:defRPr>
            </a:lvl2pPr>
            <a:lvl3pPr lvl="2" rtl="0">
              <a:spcBef>
                <a:spcPts val="0"/>
              </a:spcBef>
              <a:buClr>
                <a:srgbClr val="FFFFFF"/>
              </a:buClr>
              <a:buSzPts val="3600"/>
              <a:buNone/>
              <a:defRPr sz="3600" b="0">
                <a:solidFill>
                  <a:srgbClr val="FFFFFF"/>
                </a:solidFill>
              </a:defRPr>
            </a:lvl3pPr>
            <a:lvl4pPr lvl="3" rtl="0">
              <a:spcBef>
                <a:spcPts val="0"/>
              </a:spcBef>
              <a:buClr>
                <a:srgbClr val="FFFFFF"/>
              </a:buClr>
              <a:buSzPts val="3600"/>
              <a:buNone/>
              <a:defRPr sz="3600" b="0">
                <a:solidFill>
                  <a:srgbClr val="FFFFFF"/>
                </a:solidFill>
              </a:defRPr>
            </a:lvl4pPr>
            <a:lvl5pPr lvl="4" rtl="0">
              <a:spcBef>
                <a:spcPts val="0"/>
              </a:spcBef>
              <a:buClr>
                <a:srgbClr val="FFFFFF"/>
              </a:buClr>
              <a:buSzPts val="3600"/>
              <a:buNone/>
              <a:defRPr sz="3600" b="0">
                <a:solidFill>
                  <a:srgbClr val="FFFFFF"/>
                </a:solidFill>
              </a:defRPr>
            </a:lvl5pPr>
            <a:lvl6pPr lvl="5" rtl="0">
              <a:spcBef>
                <a:spcPts val="0"/>
              </a:spcBef>
              <a:buClr>
                <a:srgbClr val="FFFFFF"/>
              </a:buClr>
              <a:buSzPts val="3600"/>
              <a:buNone/>
              <a:defRPr sz="3600" b="0">
                <a:solidFill>
                  <a:srgbClr val="FFFFFF"/>
                </a:solidFill>
              </a:defRPr>
            </a:lvl6pPr>
            <a:lvl7pPr lvl="6" rtl="0">
              <a:spcBef>
                <a:spcPts val="0"/>
              </a:spcBef>
              <a:buClr>
                <a:srgbClr val="FFFFFF"/>
              </a:buClr>
              <a:buSzPts val="3600"/>
              <a:buNone/>
              <a:defRPr sz="3600" b="0">
                <a:solidFill>
                  <a:srgbClr val="FFFFFF"/>
                </a:solidFill>
              </a:defRPr>
            </a:lvl7pPr>
            <a:lvl8pPr lvl="7" rtl="0">
              <a:spcBef>
                <a:spcPts val="0"/>
              </a:spcBef>
              <a:buClr>
                <a:srgbClr val="FFFFFF"/>
              </a:buClr>
              <a:buSzPts val="3600"/>
              <a:buNone/>
              <a:defRPr sz="3600" b="0">
                <a:solidFill>
                  <a:srgbClr val="FFFFFF"/>
                </a:solidFill>
              </a:defRPr>
            </a:lvl8pPr>
            <a:lvl9pPr lvl="8" rtl="0">
              <a:spcBef>
                <a:spcPts val="0"/>
              </a:spcBef>
              <a:buClr>
                <a:srgbClr val="FFFFFF"/>
              </a:buClr>
              <a:buSzPts val="3600"/>
              <a:buNone/>
              <a:defRPr sz="3600" b="0">
                <a:solidFill>
                  <a:srgbClr val="FFFFFF"/>
                </a:solidFill>
              </a:defRPr>
            </a:lvl9pPr>
          </a:lstStyle>
          <a:p>
            <a:endParaRPr/>
          </a:p>
        </p:txBody>
      </p:sp>
      <p:sp>
        <p:nvSpPr>
          <p:cNvPr id="24" name="Shape 24"/>
          <p:cNvSpPr txBox="1">
            <a:spLocks noGrp="1"/>
          </p:cNvSpPr>
          <p:nvPr>
            <p:ph type="subTitle" idx="1"/>
          </p:nvPr>
        </p:nvSpPr>
        <p:spPr>
          <a:xfrm>
            <a:off x="3451475" y="2680575"/>
            <a:ext cx="5154300" cy="432300"/>
          </a:xfrm>
          <a:prstGeom prst="rect">
            <a:avLst/>
          </a:prstGeom>
        </p:spPr>
        <p:txBody>
          <a:bodyPr wrap="square" lIns="91425" tIns="91425" rIns="91425" bIns="91425" anchor="t" anchorCtr="0"/>
          <a:lstStyle>
            <a:lvl1pPr lvl="0" rtl="0">
              <a:spcBef>
                <a:spcPts val="0"/>
              </a:spcBef>
              <a:buSzPts val="1400"/>
              <a:buNone/>
              <a:defRPr sz="1400">
                <a:solidFill>
                  <a:srgbClr val="33CCFF"/>
                </a:solidFill>
              </a:defRPr>
            </a:lvl1pPr>
            <a:lvl2pPr lvl="1" rtl="0">
              <a:spcBef>
                <a:spcPts val="0"/>
              </a:spcBef>
              <a:buSzPts val="1400"/>
              <a:buNone/>
              <a:defRPr sz="1400">
                <a:solidFill>
                  <a:srgbClr val="33CCFF"/>
                </a:solidFill>
              </a:defRPr>
            </a:lvl2pPr>
            <a:lvl3pPr lvl="2" rtl="0">
              <a:spcBef>
                <a:spcPts val="0"/>
              </a:spcBef>
              <a:buSzPts val="1400"/>
              <a:buNone/>
              <a:defRPr sz="1400">
                <a:solidFill>
                  <a:srgbClr val="33CCFF"/>
                </a:solidFill>
              </a:defRPr>
            </a:lvl3pPr>
            <a:lvl4pPr lvl="3" rtl="0">
              <a:spcBef>
                <a:spcPts val="0"/>
              </a:spcBef>
              <a:buSzPts val="1400"/>
              <a:buNone/>
              <a:defRPr sz="1400">
                <a:solidFill>
                  <a:srgbClr val="33CCFF"/>
                </a:solidFill>
              </a:defRPr>
            </a:lvl4pPr>
            <a:lvl5pPr lvl="4" rtl="0">
              <a:spcBef>
                <a:spcPts val="0"/>
              </a:spcBef>
              <a:buSzPts val="1400"/>
              <a:buNone/>
              <a:defRPr sz="1400">
                <a:solidFill>
                  <a:srgbClr val="33CCFF"/>
                </a:solidFill>
              </a:defRPr>
            </a:lvl5pPr>
            <a:lvl6pPr lvl="5" rtl="0">
              <a:spcBef>
                <a:spcPts val="0"/>
              </a:spcBef>
              <a:buSzPts val="1400"/>
              <a:buNone/>
              <a:defRPr sz="1400">
                <a:solidFill>
                  <a:srgbClr val="33CCFF"/>
                </a:solidFill>
              </a:defRPr>
            </a:lvl6pPr>
            <a:lvl7pPr lvl="6" rtl="0">
              <a:spcBef>
                <a:spcPts val="0"/>
              </a:spcBef>
              <a:buSzPts val="1400"/>
              <a:buNone/>
              <a:defRPr sz="1400">
                <a:solidFill>
                  <a:srgbClr val="33CCFF"/>
                </a:solidFill>
              </a:defRPr>
            </a:lvl7pPr>
            <a:lvl8pPr lvl="7" rtl="0">
              <a:spcBef>
                <a:spcPts val="0"/>
              </a:spcBef>
              <a:buSzPts val="1400"/>
              <a:buNone/>
              <a:defRPr sz="1400">
                <a:solidFill>
                  <a:srgbClr val="33CCFF"/>
                </a:solidFill>
              </a:defRPr>
            </a:lvl8pPr>
            <a:lvl9pPr lvl="8" rtl="0">
              <a:spcBef>
                <a:spcPts val="0"/>
              </a:spcBef>
              <a:buSzPts val="1400"/>
              <a:buNone/>
              <a:defRPr sz="1400">
                <a:solidFill>
                  <a:srgbClr val="33CCFF"/>
                </a:solidFill>
              </a:defRPr>
            </a:lvl9pPr>
          </a:lstStyle>
          <a:p>
            <a:endParaRPr/>
          </a:p>
        </p:txBody>
      </p:sp>
      <p:sp>
        <p:nvSpPr>
          <p:cNvPr id="25" name="Shape 25"/>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latin typeface="Droid Serif"/>
                <a:ea typeface="Droid Serif"/>
                <a:cs typeface="Droid Serif"/>
                <a:sym typeface="Droid Serif"/>
              </a:rPr>
              <a:t>‹#›</a:t>
            </a:fld>
            <a:endParaRPr lang="en">
              <a:latin typeface="Droid Serif"/>
              <a:ea typeface="Droid Serif"/>
              <a:cs typeface="Droid Serif"/>
              <a:sym typeface="Droid Serif"/>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7"/>
        <p:cNvGrpSpPr/>
        <p:nvPr/>
      </p:nvGrpSpPr>
      <p:grpSpPr>
        <a:xfrm>
          <a:off x="0" y="0"/>
          <a:ext cx="0" cy="0"/>
          <a:chOff x="0" y="0"/>
          <a:chExt cx="0" cy="0"/>
        </a:xfrm>
      </p:grpSpPr>
      <p:sp>
        <p:nvSpPr>
          <p:cNvPr id="58" name="Shape 58"/>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59" name="Shape 59"/>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0" name="Shape 60"/>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1" name="Shape 61"/>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2" name="Shape 62"/>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3" name="Shape 63"/>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64" name="Shape 64"/>
          <p:cNvSpPr txBox="1">
            <a:spLocks noGrp="1"/>
          </p:cNvSpPr>
          <p:nvPr>
            <p:ph type="title"/>
          </p:nvPr>
        </p:nvSpPr>
        <p:spPr>
          <a:xfrm>
            <a:off x="457200" y="563300"/>
            <a:ext cx="5301300" cy="727800"/>
          </a:xfrm>
          <a:prstGeom prst="rect">
            <a:avLst/>
          </a:prstGeom>
        </p:spPr>
        <p:txBody>
          <a:bodyPr wrap="square" lIns="91425" tIns="91425" rIns="91425" bIns="91425" anchor="b" anchorCtr="0"/>
          <a:lstStyle>
            <a:lvl1pPr lvl="0" rtl="0">
              <a:spcBef>
                <a:spcPts val="0"/>
              </a:spcBef>
              <a:buSzPts val="2400"/>
              <a:buNone/>
              <a:defRPr/>
            </a:lvl1pPr>
            <a:lvl2pPr lvl="1" rtl="0">
              <a:spcBef>
                <a:spcPts val="0"/>
              </a:spcBef>
              <a:buSzPts val="2400"/>
              <a:buNone/>
              <a:defRPr/>
            </a:lvl2pPr>
            <a:lvl3pPr lvl="2" rtl="0">
              <a:spcBef>
                <a:spcPts val="0"/>
              </a:spcBef>
              <a:buSzPts val="2400"/>
              <a:buNone/>
              <a:defRPr/>
            </a:lvl3pPr>
            <a:lvl4pPr lvl="3" rtl="0">
              <a:spcBef>
                <a:spcPts val="0"/>
              </a:spcBef>
              <a:buSzPts val="2400"/>
              <a:buNone/>
              <a:defRPr/>
            </a:lvl4pPr>
            <a:lvl5pPr lvl="4" rtl="0">
              <a:spcBef>
                <a:spcPts val="0"/>
              </a:spcBef>
              <a:buSzPts val="2400"/>
              <a:buNone/>
              <a:defRPr/>
            </a:lvl5pPr>
            <a:lvl6pPr lvl="5" rtl="0">
              <a:spcBef>
                <a:spcPts val="0"/>
              </a:spcBef>
              <a:buSzPts val="2400"/>
              <a:buNone/>
              <a:defRPr/>
            </a:lvl6pPr>
            <a:lvl7pPr lvl="6" rtl="0">
              <a:spcBef>
                <a:spcPts val="0"/>
              </a:spcBef>
              <a:buSzPts val="2400"/>
              <a:buNone/>
              <a:defRPr/>
            </a:lvl7pPr>
            <a:lvl8pPr lvl="7" rtl="0">
              <a:spcBef>
                <a:spcPts val="0"/>
              </a:spcBef>
              <a:buSzPts val="2400"/>
              <a:buNone/>
              <a:defRPr/>
            </a:lvl8pPr>
            <a:lvl9pPr lvl="8" rtl="0">
              <a:spcBef>
                <a:spcPts val="0"/>
              </a:spcBef>
              <a:buSzPts val="2400"/>
              <a:buNone/>
              <a:defRPr/>
            </a:lvl9pPr>
          </a:lstStyle>
          <a:p>
            <a:endParaRPr/>
          </a:p>
        </p:txBody>
      </p:sp>
      <p:sp>
        <p:nvSpPr>
          <p:cNvPr id="65" name="Shape 65"/>
          <p:cNvSpPr txBox="1">
            <a:spLocks noGrp="1"/>
          </p:cNvSpPr>
          <p:nvPr>
            <p:ph type="body" idx="1"/>
          </p:nvPr>
        </p:nvSpPr>
        <p:spPr>
          <a:xfrm>
            <a:off x="457200"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6" name="Shape 66"/>
          <p:cNvSpPr txBox="1">
            <a:spLocks noGrp="1"/>
          </p:cNvSpPr>
          <p:nvPr>
            <p:ph type="body" idx="2"/>
          </p:nvPr>
        </p:nvSpPr>
        <p:spPr>
          <a:xfrm>
            <a:off x="2253487"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7" name="Shape 67"/>
          <p:cNvSpPr txBox="1">
            <a:spLocks noGrp="1"/>
          </p:cNvSpPr>
          <p:nvPr>
            <p:ph type="body" idx="3"/>
          </p:nvPr>
        </p:nvSpPr>
        <p:spPr>
          <a:xfrm>
            <a:off x="4049775" y="1409500"/>
            <a:ext cx="1708800" cy="33627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400"/>
              <a:buChar char="⇾"/>
              <a:defRPr sz="1400"/>
            </a:lvl2pPr>
            <a:lvl3pPr lvl="2" rtl="0">
              <a:spcBef>
                <a:spcPts val="0"/>
              </a:spcBef>
              <a:buSzPts val="1400"/>
              <a:buChar char="￫"/>
              <a:defRPr sz="1400"/>
            </a:lvl3pPr>
            <a:lvl4pPr lvl="3" rtl="0">
              <a:spcBef>
                <a:spcPts val="0"/>
              </a:spcBef>
              <a:buSzPts val="1400"/>
              <a:buChar char="￫"/>
              <a:defRPr sz="1400"/>
            </a:lvl4pPr>
            <a:lvl5pPr lvl="4" rtl="0">
              <a:spcBef>
                <a:spcPts val="0"/>
              </a:spcBef>
              <a:buSzPts val="1400"/>
              <a:buChar char="￫"/>
              <a:defRPr sz="1400"/>
            </a:lvl5pPr>
            <a:lvl6pPr lvl="5" rtl="0">
              <a:spcBef>
                <a:spcPts val="0"/>
              </a:spcBef>
              <a:buSzPts val="1400"/>
              <a:buChar char="￫"/>
              <a:defRPr sz="1400"/>
            </a:lvl6pPr>
            <a:lvl7pPr lvl="6" rtl="0">
              <a:spcBef>
                <a:spcPts val="0"/>
              </a:spcBef>
              <a:buSzPts val="1400"/>
              <a:buChar char="￫"/>
              <a:defRPr sz="1400"/>
            </a:lvl7pPr>
            <a:lvl8pPr lvl="7" rtl="0">
              <a:spcBef>
                <a:spcPts val="0"/>
              </a:spcBef>
              <a:buSzPts val="1400"/>
              <a:buChar char="￫"/>
              <a:defRPr sz="1400"/>
            </a:lvl8pPr>
            <a:lvl9pPr lvl="8" rtl="0">
              <a:spcBef>
                <a:spcPts val="0"/>
              </a:spcBef>
              <a:buSzPts val="1400"/>
              <a:buChar char="￫"/>
              <a:defRPr sz="1400"/>
            </a:lvl9pPr>
          </a:lstStyle>
          <a:p>
            <a:endParaRPr/>
          </a:p>
        </p:txBody>
      </p:sp>
      <p:sp>
        <p:nvSpPr>
          <p:cNvPr id="68" name="Shape 68"/>
          <p:cNvSpPr txBox="1">
            <a:spLocks noGrp="1"/>
          </p:cNvSpPr>
          <p:nvPr>
            <p:ph type="sldNum" idx="12"/>
          </p:nvPr>
        </p:nvSpPr>
        <p:spPr>
          <a:xfrm>
            <a:off x="56062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98" name="Shape 98"/>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99" name="Shape 99"/>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0" name="Shape 100"/>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1" name="Shape 101"/>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dark">
    <p:spTree>
      <p:nvGrpSpPr>
        <p:cNvPr id="1" name="Shape 102"/>
        <p:cNvGrpSpPr/>
        <p:nvPr/>
      </p:nvGrpSpPr>
      <p:grpSpPr>
        <a:xfrm>
          <a:off x="0" y="0"/>
          <a:ext cx="0" cy="0"/>
          <a:chOff x="0" y="0"/>
          <a:chExt cx="0" cy="0"/>
        </a:xfrm>
      </p:grpSpPr>
      <p:sp>
        <p:nvSpPr>
          <p:cNvPr id="103" name="Shape 103"/>
          <p:cNvSpPr/>
          <p:nvPr/>
        </p:nvSpPr>
        <p:spPr>
          <a:xfrm rot="10800000">
            <a:off x="-7161" y="0"/>
            <a:ext cx="9144000" cy="5143500"/>
          </a:xfrm>
          <a:prstGeom prst="rect">
            <a:avLst/>
          </a:prstGeom>
          <a:gradFill>
            <a:gsLst>
              <a:gs pos="0">
                <a:srgbClr val="364072"/>
              </a:gs>
              <a:gs pos="100000">
                <a:srgbClr val="0E0F18"/>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4" name="Shape 104"/>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5" name="Shape 105"/>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6" name="Shape 106"/>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7" name="Shape 107"/>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08" name="Shape 108"/>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563300"/>
            <a:ext cx="5301300" cy="727800"/>
          </a:xfrm>
          <a:prstGeom prst="rect">
            <a:avLst/>
          </a:prstGeom>
          <a:noFill/>
          <a:ln>
            <a:noFill/>
          </a:ln>
        </p:spPr>
        <p:txBody>
          <a:bodyPr wrap="square" lIns="91425" tIns="91425" rIns="91425" bIns="91425" anchor="b" anchorCtr="0"/>
          <a:lstStyle>
            <a:lvl1pPr lvl="0">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1pPr>
            <a:lvl2pPr lvl="1">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2pPr>
            <a:lvl3pPr lvl="2">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3pPr>
            <a:lvl4pPr lvl="3">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4pPr>
            <a:lvl5pPr lvl="4">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5pPr>
            <a:lvl6pPr lvl="5">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6pPr>
            <a:lvl7pPr lvl="6">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7pPr>
            <a:lvl8pPr lvl="7">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8pPr>
            <a:lvl9pPr lvl="8">
              <a:spcBef>
                <a:spcPts val="0"/>
              </a:spcBef>
              <a:buClr>
                <a:srgbClr val="162D5A"/>
              </a:buClr>
              <a:buSzPts val="2400"/>
              <a:buFont typeface="Droid Serif"/>
              <a:buNone/>
              <a:defRPr sz="2400" b="1">
                <a:solidFill>
                  <a:srgbClr val="162D5A"/>
                </a:solidFill>
                <a:latin typeface="Droid Serif"/>
                <a:ea typeface="Droid Serif"/>
                <a:cs typeface="Droid Serif"/>
                <a:sym typeface="Droid Serif"/>
              </a:defRPr>
            </a:lvl9pPr>
          </a:lstStyle>
          <a:p>
            <a:endParaRPr/>
          </a:p>
        </p:txBody>
      </p:sp>
      <p:sp>
        <p:nvSpPr>
          <p:cNvPr id="7" name="Shape 7"/>
          <p:cNvSpPr txBox="1">
            <a:spLocks noGrp="1"/>
          </p:cNvSpPr>
          <p:nvPr>
            <p:ph type="body" idx="1"/>
          </p:nvPr>
        </p:nvSpPr>
        <p:spPr>
          <a:xfrm>
            <a:off x="457200" y="1406944"/>
            <a:ext cx="5301300" cy="3161400"/>
          </a:xfrm>
          <a:prstGeom prst="rect">
            <a:avLst/>
          </a:prstGeom>
          <a:noFill/>
          <a:ln>
            <a:noFill/>
          </a:ln>
        </p:spPr>
        <p:txBody>
          <a:bodyPr wrap="square" lIns="91425" tIns="91425" rIns="91425" bIns="91425" anchor="t" anchorCtr="0"/>
          <a:lstStyle>
            <a:lvl1pPr lvl="0">
              <a:spcBef>
                <a:spcPts val="600"/>
              </a:spcBef>
              <a:buClr>
                <a:srgbClr val="33CCFF"/>
              </a:buClr>
              <a:buSzPts val="1800"/>
              <a:buFont typeface="Pontano Sans"/>
              <a:buChar char="➝"/>
              <a:defRPr sz="1800">
                <a:solidFill>
                  <a:srgbClr val="162D5A"/>
                </a:solidFill>
                <a:latin typeface="Pontano Sans"/>
                <a:ea typeface="Pontano Sans"/>
                <a:cs typeface="Pontano Sans"/>
                <a:sym typeface="Pontano Sans"/>
              </a:defRPr>
            </a:lvl1pPr>
            <a:lvl2pPr lvl="1">
              <a:spcBef>
                <a:spcPts val="480"/>
              </a:spcBef>
              <a:buClr>
                <a:srgbClr val="33CCFF"/>
              </a:buClr>
              <a:buSzPts val="1800"/>
              <a:buFont typeface="Pontano Sans"/>
              <a:buChar char="⇾"/>
              <a:defRPr sz="1800">
                <a:solidFill>
                  <a:srgbClr val="162D5A"/>
                </a:solidFill>
                <a:latin typeface="Pontano Sans"/>
                <a:ea typeface="Pontano Sans"/>
                <a:cs typeface="Pontano Sans"/>
                <a:sym typeface="Pontano Sans"/>
              </a:defRPr>
            </a:lvl2pPr>
            <a:lvl3pPr lvl="2">
              <a:spcBef>
                <a:spcPts val="480"/>
              </a:spcBef>
              <a:buClr>
                <a:srgbClr val="33CCFF"/>
              </a:buClr>
              <a:buSzPts val="1800"/>
              <a:buFont typeface="Pontano Sans"/>
              <a:buChar char="￫"/>
              <a:defRPr sz="1800">
                <a:solidFill>
                  <a:srgbClr val="162D5A"/>
                </a:solidFill>
                <a:latin typeface="Pontano Sans"/>
                <a:ea typeface="Pontano Sans"/>
                <a:cs typeface="Pontano Sans"/>
                <a:sym typeface="Pontano Sans"/>
              </a:defRPr>
            </a:lvl3pPr>
            <a:lvl4pPr lvl="3">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4pPr>
            <a:lvl5pPr lvl="4">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5pPr>
            <a:lvl6pPr lvl="5">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6pPr>
            <a:lvl7pPr lvl="6">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7pPr>
            <a:lvl8pPr lvl="7">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8pPr>
            <a:lvl9pPr lvl="8">
              <a:spcBef>
                <a:spcPts val="360"/>
              </a:spcBef>
              <a:buClr>
                <a:srgbClr val="33CCFF"/>
              </a:buClr>
              <a:buSzPts val="1800"/>
              <a:buFont typeface="Pontano Sans"/>
              <a:buChar char="￫"/>
              <a:defRPr sz="1800">
                <a:solidFill>
                  <a:srgbClr val="162D5A"/>
                </a:solidFill>
                <a:latin typeface="Pontano Sans"/>
                <a:ea typeface="Pontano Sans"/>
                <a:cs typeface="Pontano Sans"/>
                <a:sym typeface="Pontano Sans"/>
              </a:defRPr>
            </a:lvl9pPr>
          </a:lstStyle>
          <a:p>
            <a:endParaRPr/>
          </a:p>
        </p:txBody>
      </p:sp>
      <p:sp>
        <p:nvSpPr>
          <p:cNvPr id="8" name="Shape 8"/>
          <p:cNvSpPr txBox="1">
            <a:spLocks noGrp="1"/>
          </p:cNvSpPr>
          <p:nvPr>
            <p:ph type="sldNum" idx="12"/>
          </p:nvPr>
        </p:nvSpPr>
        <p:spPr>
          <a:xfrm>
            <a:off x="5606284" y="4749851"/>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200">
                <a:solidFill>
                  <a:srgbClr val="33CCFF"/>
                </a:solidFill>
                <a:latin typeface="Pontano Sans"/>
                <a:ea typeface="Pontano Sans"/>
                <a:cs typeface="Pontano Sans"/>
                <a:sym typeface="Pontano Sans"/>
              </a:rPr>
              <a:t>‹#›</a:t>
            </a:fld>
            <a:endParaRPr lang="en" sz="1200">
              <a:solidFill>
                <a:srgbClr val="33CCFF"/>
              </a:solidFill>
              <a:latin typeface="Pontano Sans"/>
              <a:ea typeface="Pontano Sans"/>
              <a:cs typeface="Pontano Sans"/>
              <a:sym typeface="Pontano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mailto:kwees@mountainstatesgenetics.org"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4757980" y="805912"/>
            <a:ext cx="3830599" cy="1835914"/>
          </a:xfrm>
          <a:prstGeom prst="rect">
            <a:avLst/>
          </a:prstGeom>
        </p:spPr>
        <p:txBody>
          <a:bodyPr wrap="square" lIns="91425" tIns="91425" rIns="91425" bIns="91425" anchor="ctr" anchorCtr="0">
            <a:noAutofit/>
          </a:bodyPr>
          <a:lstStyle/>
          <a:p>
            <a:pPr marL="0" lvl="0" indent="0" algn="ctr">
              <a:spcBef>
                <a:spcPts val="0"/>
              </a:spcBef>
              <a:buNone/>
            </a:pPr>
            <a:r>
              <a:rPr lang="en-US" dirty="0"/>
              <a:t>Genetic Ambassador March 2019 Call</a:t>
            </a:r>
            <a:endParaRPr lang="en" dirty="0"/>
          </a:p>
        </p:txBody>
      </p:sp>
      <p:sp>
        <p:nvSpPr>
          <p:cNvPr id="3" name="TextBox 2"/>
          <p:cNvSpPr txBox="1"/>
          <p:nvPr/>
        </p:nvSpPr>
        <p:spPr>
          <a:xfrm>
            <a:off x="5486326" y="3237914"/>
            <a:ext cx="2949846" cy="954107"/>
          </a:xfrm>
          <a:prstGeom prst="rect">
            <a:avLst/>
          </a:prstGeom>
          <a:noFill/>
        </p:spPr>
        <p:txBody>
          <a:bodyPr wrap="none" rtlCol="0">
            <a:spAutoFit/>
          </a:bodyPr>
          <a:lstStyle/>
          <a:p>
            <a:r>
              <a:rPr lang="en-US" dirty="0">
                <a:solidFill>
                  <a:srgbClr val="00B050"/>
                </a:solidFill>
              </a:rPr>
              <a:t>Kristi Wees MS </a:t>
            </a:r>
            <a:r>
              <a:rPr lang="en-US" dirty="0" err="1">
                <a:solidFill>
                  <a:srgbClr val="00B050"/>
                </a:solidFill>
              </a:rPr>
              <a:t>Chem</a:t>
            </a:r>
            <a:endParaRPr lang="en-US" dirty="0">
              <a:solidFill>
                <a:srgbClr val="00B050"/>
              </a:solidFill>
            </a:endParaRPr>
          </a:p>
          <a:p>
            <a:r>
              <a:rPr lang="en-US" dirty="0">
                <a:solidFill>
                  <a:srgbClr val="00B050"/>
                </a:solidFill>
              </a:rPr>
              <a:t>Director of Consumer Engagement</a:t>
            </a:r>
          </a:p>
          <a:p>
            <a:r>
              <a:rPr lang="en-US" dirty="0">
                <a:solidFill>
                  <a:srgbClr val="00B050"/>
                </a:solidFill>
              </a:rPr>
              <a:t>Social Media Coordinator </a:t>
            </a:r>
          </a:p>
          <a:p>
            <a:r>
              <a:rPr lang="en-US" dirty="0">
                <a:solidFill>
                  <a:srgbClr val="00B050"/>
                </a:solidFill>
              </a:rPr>
              <a:t>MSRGN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81" y="194752"/>
            <a:ext cx="3050878" cy="9152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3135375" y="159819"/>
            <a:ext cx="6070130" cy="690900"/>
          </a:xfrm>
          <a:prstGeom prst="rect">
            <a:avLst/>
          </a:prstGeom>
        </p:spPr>
        <p:txBody>
          <a:bodyPr wrap="square" lIns="91425" tIns="91425" rIns="91425" bIns="91425" anchor="b" anchorCtr="0">
            <a:noAutofit/>
          </a:bodyPr>
          <a:lstStyle/>
          <a:p>
            <a:pPr marL="0" lvl="0" indent="0" rtl="0">
              <a:spcBef>
                <a:spcPts val="0"/>
              </a:spcBef>
              <a:buNone/>
            </a:pPr>
            <a:r>
              <a:rPr lang="en-US" dirty="0"/>
              <a:t>Scholarships Available!</a:t>
            </a:r>
            <a:endParaRPr lang="en" dirty="0"/>
          </a:p>
        </p:txBody>
      </p:sp>
      <p:sp>
        <p:nvSpPr>
          <p:cNvPr id="138" name="Shape 138"/>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10</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8" name="Text Placeholder 4">
            <a:extLst>
              <a:ext uri="{FF2B5EF4-FFF2-40B4-BE49-F238E27FC236}">
                <a16:creationId xmlns:a16="http://schemas.microsoft.com/office/drawing/2014/main" id="{38584BA9-573B-A248-A32B-BCBD97E4F614}"/>
              </a:ext>
            </a:extLst>
          </p:cNvPr>
          <p:cNvSpPr txBox="1">
            <a:spLocks/>
          </p:cNvSpPr>
          <p:nvPr/>
        </p:nvSpPr>
        <p:spPr>
          <a:xfrm>
            <a:off x="3019738" y="1204805"/>
            <a:ext cx="5903843" cy="336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571500" indent="-571500">
              <a:buFont typeface="Wingdings" pitchFamily="2" charset="2"/>
              <a:buChar char="v"/>
            </a:pPr>
            <a:r>
              <a:rPr lang="en-US" dirty="0">
                <a:solidFill>
                  <a:schemeClr val="bg1"/>
                </a:solidFill>
              </a:rPr>
              <a:t>Offered from the National Genetics Education and Family Support Center (Genetic Alliance, Family Voices and P2P)</a:t>
            </a:r>
          </a:p>
          <a:p>
            <a:pPr marL="571500" indent="-571500">
              <a:buFont typeface="Wingdings" pitchFamily="2" charset="2"/>
              <a:buChar char="v"/>
            </a:pPr>
            <a:endParaRPr lang="en-US" dirty="0">
              <a:solidFill>
                <a:schemeClr val="bg1"/>
              </a:solidFill>
            </a:endParaRPr>
          </a:p>
          <a:p>
            <a:pPr marL="571500" indent="-571500">
              <a:buFont typeface="Wingdings" pitchFamily="2" charset="2"/>
              <a:buChar char="v"/>
            </a:pPr>
            <a:r>
              <a:rPr lang="en-US" dirty="0">
                <a:solidFill>
                  <a:schemeClr val="bg1"/>
                </a:solidFill>
              </a:rPr>
              <a:t>Scholarship #2- The 2019 Family Voices conference which </a:t>
            </a:r>
            <a:r>
              <a:rPr lang="en-US" i="1" dirty="0">
                <a:solidFill>
                  <a:schemeClr val="bg1"/>
                </a:solidFill>
              </a:rPr>
              <a:t>will be held in Washington, DC, May 8</a:t>
            </a:r>
            <a:r>
              <a:rPr lang="en-US" i="1" baseline="30000" dirty="0">
                <a:solidFill>
                  <a:schemeClr val="bg1"/>
                </a:solidFill>
              </a:rPr>
              <a:t>th</a:t>
            </a:r>
            <a:r>
              <a:rPr lang="en-US" i="1" dirty="0">
                <a:solidFill>
                  <a:schemeClr val="bg1"/>
                </a:solidFill>
              </a:rPr>
              <a:t> – 10</a:t>
            </a:r>
            <a:r>
              <a:rPr lang="en-US" i="1" baseline="30000" dirty="0">
                <a:solidFill>
                  <a:schemeClr val="bg1"/>
                </a:solidFill>
              </a:rPr>
              <a:t>th</a:t>
            </a:r>
            <a:r>
              <a:rPr lang="en-US" i="1" dirty="0">
                <a:solidFill>
                  <a:schemeClr val="bg1"/>
                </a:solidFill>
              </a:rPr>
              <a:t>.</a:t>
            </a:r>
            <a:r>
              <a:rPr lang="en-US" dirty="0">
                <a:solidFill>
                  <a:schemeClr val="bg1"/>
                </a:solidFill>
              </a:rPr>
              <a:t> Family Voices will cover travel expenses up to $1500, for flight, hotel and meal costs. In addition, Family Voices will cover the $150 registration fee and provide the family leader with a $500 stipend to support their time and other expenses they incur. </a:t>
            </a:r>
            <a:r>
              <a:rPr lang="en-US" dirty="0"/>
              <a:t> </a:t>
            </a:r>
            <a:r>
              <a:rPr lang="en-US" dirty="0">
                <a:solidFill>
                  <a:schemeClr val="bg1"/>
                </a:solidFill>
              </a:rPr>
              <a:t>The family leader must attend the pre-conference training entitled </a:t>
            </a:r>
            <a:r>
              <a:rPr lang="en-US" i="1" dirty="0">
                <a:solidFill>
                  <a:schemeClr val="bg1"/>
                </a:solidFill>
              </a:rPr>
              <a:t>Leading by Convening Workshop</a:t>
            </a:r>
            <a:r>
              <a:rPr lang="en-US" dirty="0">
                <a:solidFill>
                  <a:schemeClr val="bg1"/>
                </a:solidFill>
              </a:rPr>
              <a:t>, on Tuesday, May 7</a:t>
            </a:r>
            <a:r>
              <a:rPr lang="en-US" baseline="30000" dirty="0">
                <a:solidFill>
                  <a:schemeClr val="bg1"/>
                </a:solidFill>
              </a:rPr>
              <a:t>th</a:t>
            </a:r>
            <a:r>
              <a:rPr lang="en-US" dirty="0">
                <a:solidFill>
                  <a:schemeClr val="bg1"/>
                </a:solidFill>
              </a:rPr>
              <a:t>, 1:00 – 5:00 pm. Deadline- 3/22/19</a:t>
            </a:r>
          </a:p>
          <a:p>
            <a:pPr marL="571500" indent="-571500">
              <a:buFont typeface="Wingdings" pitchFamily="2" charset="2"/>
              <a:buChar char="v"/>
            </a:pPr>
            <a:r>
              <a:rPr lang="en-US" dirty="0">
                <a:solidFill>
                  <a:schemeClr val="bg1"/>
                </a:solidFill>
              </a:rPr>
              <a:t>Email Kristi ASAP if interested! </a:t>
            </a:r>
            <a:r>
              <a:rPr lang="en-US" dirty="0" err="1">
                <a:solidFill>
                  <a:schemeClr val="bg1"/>
                </a:solidFill>
              </a:rPr>
              <a:t>kwees@mountainstatesgenetics.org</a:t>
            </a:r>
            <a:endParaRPr lang="en-US" dirty="0">
              <a:solidFill>
                <a:schemeClr val="bg1"/>
              </a:solidFill>
            </a:endParaRPr>
          </a:p>
          <a:p>
            <a:pPr marL="571500" indent="-571500">
              <a:buFont typeface="Wingdings" pitchFamily="2" charset="2"/>
              <a:buChar char="v"/>
            </a:pPr>
            <a:endParaRPr lang="en-US" dirty="0">
              <a:solidFill>
                <a:schemeClr val="bg1"/>
              </a:solidFill>
            </a:endParaRPr>
          </a:p>
          <a:p>
            <a:endParaRPr lang="en-US" dirty="0">
              <a:solidFill>
                <a:schemeClr val="bg1"/>
              </a:solidFill>
            </a:endParaRPr>
          </a:p>
          <a:p>
            <a:br>
              <a:rPr lang="en-US" sz="3600" dirty="0"/>
            </a:br>
            <a:br>
              <a:rPr lang="en-US" sz="3600" dirty="0"/>
            </a:br>
            <a:br>
              <a:rPr lang="en-US" sz="3600" dirty="0"/>
            </a:br>
            <a:br>
              <a:rPr lang="en-US" sz="3600" dirty="0"/>
            </a:br>
            <a:endParaRPr lang="en-US" sz="3600" dirty="0"/>
          </a:p>
        </p:txBody>
      </p:sp>
    </p:spTree>
    <p:extLst>
      <p:ext uri="{BB962C8B-B14F-4D97-AF65-F5344CB8AC3E}">
        <p14:creationId xmlns:p14="http://schemas.microsoft.com/office/powerpoint/2010/main" val="187681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idx="4294967295"/>
          </p:nvPr>
        </p:nvSpPr>
        <p:spPr>
          <a:xfrm>
            <a:off x="67783" y="87428"/>
            <a:ext cx="8285804" cy="1159800"/>
          </a:xfrm>
          <a:prstGeom prst="rect">
            <a:avLst/>
          </a:prstGeom>
        </p:spPr>
        <p:txBody>
          <a:bodyPr wrap="square" lIns="91425" tIns="91425" rIns="91425" bIns="91425" anchor="b" anchorCtr="0">
            <a:noAutofit/>
          </a:bodyPr>
          <a:lstStyle/>
          <a:p>
            <a:pPr marL="0" lvl="0" indent="0" rtl="0">
              <a:spcBef>
                <a:spcPts val="0"/>
              </a:spcBef>
              <a:buNone/>
            </a:pPr>
            <a:r>
              <a:rPr lang="en-US" sz="4000" dirty="0">
                <a:solidFill>
                  <a:srgbClr val="33CCFF"/>
                </a:solidFill>
              </a:rPr>
              <a:t>Genetic Ambassador Facebook Group</a:t>
            </a:r>
            <a:endParaRPr lang="en" sz="4000" dirty="0">
              <a:solidFill>
                <a:srgbClr val="33CCFF"/>
              </a:solidFill>
            </a:endParaRPr>
          </a:p>
        </p:txBody>
      </p:sp>
      <p:sp>
        <p:nvSpPr>
          <p:cNvPr id="249" name="Shape 249"/>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11</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3" name="Picture 2">
            <a:extLst>
              <a:ext uri="{FF2B5EF4-FFF2-40B4-BE49-F238E27FC236}">
                <a16:creationId xmlns:a16="http://schemas.microsoft.com/office/drawing/2014/main" id="{3C733970-285F-B246-83ED-5D356ED241FC}"/>
              </a:ext>
            </a:extLst>
          </p:cNvPr>
          <p:cNvPicPr>
            <a:picLocks noChangeAspect="1"/>
          </p:cNvPicPr>
          <p:nvPr/>
        </p:nvPicPr>
        <p:blipFill>
          <a:blip r:embed="rId4"/>
          <a:stretch>
            <a:fillRect/>
          </a:stretch>
        </p:blipFill>
        <p:spPr>
          <a:xfrm>
            <a:off x="944417" y="1247228"/>
            <a:ext cx="6532536" cy="2609535"/>
          </a:xfrm>
          <a:prstGeom prst="rect">
            <a:avLst/>
          </a:prstGeom>
        </p:spPr>
      </p:pic>
      <p:sp>
        <p:nvSpPr>
          <p:cNvPr id="4" name="TextBox 3">
            <a:extLst>
              <a:ext uri="{FF2B5EF4-FFF2-40B4-BE49-F238E27FC236}">
                <a16:creationId xmlns:a16="http://schemas.microsoft.com/office/drawing/2014/main" id="{15E321CF-4780-654E-80F1-C055DD3BEB25}"/>
              </a:ext>
            </a:extLst>
          </p:cNvPr>
          <p:cNvSpPr txBox="1"/>
          <p:nvPr/>
        </p:nvSpPr>
        <p:spPr>
          <a:xfrm>
            <a:off x="1463610" y="3992544"/>
            <a:ext cx="5494149" cy="954107"/>
          </a:xfrm>
          <a:prstGeom prst="rect">
            <a:avLst/>
          </a:prstGeom>
          <a:noFill/>
        </p:spPr>
        <p:txBody>
          <a:bodyPr wrap="square" rtlCol="0">
            <a:spAutoFit/>
          </a:bodyPr>
          <a:lstStyle/>
          <a:p>
            <a:r>
              <a:rPr lang="en-US" dirty="0">
                <a:solidFill>
                  <a:schemeClr val="bg1"/>
                </a:solidFill>
              </a:rPr>
              <a:t>To Join- Email Kristi (</a:t>
            </a:r>
            <a:r>
              <a:rPr lang="en-US" dirty="0">
                <a:solidFill>
                  <a:schemeClr val="bg1"/>
                </a:solidFill>
                <a:hlinkClick r:id="rId5">
                  <a:extLst>
                    <a:ext uri="{A12FA001-AC4F-418D-AE19-62706E023703}">
                      <ahyp:hlinkClr xmlns:ahyp="http://schemas.microsoft.com/office/drawing/2018/hyperlinkcolor" val="tx"/>
                    </a:ext>
                  </a:extLst>
                </a:hlinkClick>
              </a:rPr>
              <a:t>kwees@mountainstatesgenetics.org</a:t>
            </a:r>
            <a:r>
              <a:rPr lang="en-US" dirty="0">
                <a:solidFill>
                  <a:schemeClr val="bg1"/>
                </a:solidFill>
              </a:rPr>
              <a:t>)</a:t>
            </a:r>
          </a:p>
          <a:p>
            <a:r>
              <a:rPr lang="en-US" dirty="0">
                <a:solidFill>
                  <a:schemeClr val="bg1"/>
                </a:solidFill>
              </a:rPr>
              <a:t>And she will send you an invite to your email (through Facebook). Please include the email address that you use for Facebook if it is different from the one you email her from)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idx="4294967295"/>
          </p:nvPr>
        </p:nvSpPr>
        <p:spPr>
          <a:xfrm>
            <a:off x="67783" y="87428"/>
            <a:ext cx="8285804" cy="1159800"/>
          </a:xfrm>
          <a:prstGeom prst="rect">
            <a:avLst/>
          </a:prstGeom>
        </p:spPr>
        <p:txBody>
          <a:bodyPr wrap="square" lIns="91425" tIns="91425" rIns="91425" bIns="91425" anchor="b" anchorCtr="0">
            <a:noAutofit/>
          </a:bodyPr>
          <a:lstStyle/>
          <a:p>
            <a:pPr marL="0" lvl="0" indent="0" rtl="0">
              <a:spcBef>
                <a:spcPts val="0"/>
              </a:spcBef>
              <a:buNone/>
            </a:pPr>
            <a:r>
              <a:rPr lang="en-US" sz="4000" dirty="0">
                <a:solidFill>
                  <a:srgbClr val="33CCFF"/>
                </a:solidFill>
              </a:rPr>
              <a:t>MSRGN Facebook Page and Twitter</a:t>
            </a:r>
            <a:endParaRPr lang="en" sz="4000" dirty="0">
              <a:solidFill>
                <a:srgbClr val="33CCFF"/>
              </a:solidFill>
            </a:endParaRPr>
          </a:p>
        </p:txBody>
      </p:sp>
      <p:sp>
        <p:nvSpPr>
          <p:cNvPr id="249" name="Shape 249"/>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12</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7" name="Picture 6">
            <a:extLst>
              <a:ext uri="{FF2B5EF4-FFF2-40B4-BE49-F238E27FC236}">
                <a16:creationId xmlns:a16="http://schemas.microsoft.com/office/drawing/2014/main" id="{8849BAB4-8A2B-2642-A6EE-C9A2009FAB79}"/>
              </a:ext>
            </a:extLst>
          </p:cNvPr>
          <p:cNvPicPr>
            <a:picLocks noChangeAspect="1"/>
          </p:cNvPicPr>
          <p:nvPr/>
        </p:nvPicPr>
        <p:blipFill>
          <a:blip r:embed="rId4"/>
          <a:stretch>
            <a:fillRect/>
          </a:stretch>
        </p:blipFill>
        <p:spPr>
          <a:xfrm>
            <a:off x="67783" y="1247228"/>
            <a:ext cx="4038289" cy="2567086"/>
          </a:xfrm>
          <a:prstGeom prst="rect">
            <a:avLst/>
          </a:prstGeom>
        </p:spPr>
      </p:pic>
      <p:pic>
        <p:nvPicPr>
          <p:cNvPr id="6" name="Picture 5">
            <a:extLst>
              <a:ext uri="{FF2B5EF4-FFF2-40B4-BE49-F238E27FC236}">
                <a16:creationId xmlns:a16="http://schemas.microsoft.com/office/drawing/2014/main" id="{C4F564BE-9A16-874B-AC5C-A53BD0EBCE53}"/>
              </a:ext>
            </a:extLst>
          </p:cNvPr>
          <p:cNvPicPr>
            <a:picLocks noChangeAspect="1"/>
          </p:cNvPicPr>
          <p:nvPr/>
        </p:nvPicPr>
        <p:blipFill>
          <a:blip r:embed="rId5"/>
          <a:stretch>
            <a:fillRect/>
          </a:stretch>
        </p:blipFill>
        <p:spPr>
          <a:xfrm>
            <a:off x="4295508" y="1254656"/>
            <a:ext cx="4164822" cy="2567086"/>
          </a:xfrm>
          <a:prstGeom prst="rect">
            <a:avLst/>
          </a:prstGeom>
        </p:spPr>
      </p:pic>
      <p:sp>
        <p:nvSpPr>
          <p:cNvPr id="8" name="TextBox 7">
            <a:extLst>
              <a:ext uri="{FF2B5EF4-FFF2-40B4-BE49-F238E27FC236}">
                <a16:creationId xmlns:a16="http://schemas.microsoft.com/office/drawing/2014/main" id="{3E324D5F-6FFA-7A45-9C74-D61F37AE57D8}"/>
              </a:ext>
            </a:extLst>
          </p:cNvPr>
          <p:cNvSpPr txBox="1"/>
          <p:nvPr/>
        </p:nvSpPr>
        <p:spPr>
          <a:xfrm>
            <a:off x="4974956" y="4040735"/>
            <a:ext cx="2433680" cy="307777"/>
          </a:xfrm>
          <a:prstGeom prst="rect">
            <a:avLst/>
          </a:prstGeom>
          <a:noFill/>
        </p:spPr>
        <p:txBody>
          <a:bodyPr wrap="none" rtlCol="0">
            <a:spAutoFit/>
          </a:bodyPr>
          <a:lstStyle/>
          <a:p>
            <a:r>
              <a:rPr lang="en-US" dirty="0" err="1">
                <a:solidFill>
                  <a:schemeClr val="bg1"/>
                </a:solidFill>
              </a:rPr>
              <a:t>twitter.com</a:t>
            </a:r>
            <a:r>
              <a:rPr lang="en-US" dirty="0">
                <a:solidFill>
                  <a:schemeClr val="bg1"/>
                </a:solidFill>
              </a:rPr>
              <a:t>/</a:t>
            </a:r>
            <a:r>
              <a:rPr lang="en-US" dirty="0" err="1">
                <a:solidFill>
                  <a:schemeClr val="bg1"/>
                </a:solidFill>
              </a:rPr>
              <a:t>GeneticMtnState</a:t>
            </a:r>
            <a:endParaRPr lang="en-US" dirty="0">
              <a:solidFill>
                <a:schemeClr val="bg1"/>
              </a:solidFill>
            </a:endParaRPr>
          </a:p>
        </p:txBody>
      </p:sp>
      <p:sp>
        <p:nvSpPr>
          <p:cNvPr id="11" name="TextBox 10">
            <a:extLst>
              <a:ext uri="{FF2B5EF4-FFF2-40B4-BE49-F238E27FC236}">
                <a16:creationId xmlns:a16="http://schemas.microsoft.com/office/drawing/2014/main" id="{6A6A0B22-A858-304F-B883-C99913AE4E98}"/>
              </a:ext>
            </a:extLst>
          </p:cNvPr>
          <p:cNvSpPr txBox="1"/>
          <p:nvPr/>
        </p:nvSpPr>
        <p:spPr>
          <a:xfrm>
            <a:off x="293808" y="4040734"/>
            <a:ext cx="3586238" cy="307777"/>
          </a:xfrm>
          <a:prstGeom prst="rect">
            <a:avLst/>
          </a:prstGeom>
          <a:noFill/>
        </p:spPr>
        <p:txBody>
          <a:bodyPr wrap="none" rtlCol="0">
            <a:spAutoFit/>
          </a:bodyPr>
          <a:lstStyle/>
          <a:p>
            <a:r>
              <a:rPr lang="en-US" dirty="0" err="1">
                <a:solidFill>
                  <a:schemeClr val="bg1"/>
                </a:solidFill>
              </a:rPr>
              <a:t>facebook.com</a:t>
            </a:r>
            <a:r>
              <a:rPr lang="en-US" dirty="0">
                <a:solidFill>
                  <a:schemeClr val="bg1"/>
                </a:solidFill>
              </a:rPr>
              <a:t>/</a:t>
            </a:r>
            <a:r>
              <a:rPr lang="en-US" dirty="0" err="1">
                <a:solidFill>
                  <a:schemeClr val="bg1"/>
                </a:solidFill>
              </a:rPr>
              <a:t>mountainstatesgenetics.org</a:t>
            </a:r>
            <a:r>
              <a:rPr lang="en-US" dirty="0">
                <a:solidFill>
                  <a:schemeClr val="bg1"/>
                </a:solidFill>
              </a:rPr>
              <a:t>/</a:t>
            </a:r>
          </a:p>
        </p:txBody>
      </p:sp>
    </p:spTree>
    <p:extLst>
      <p:ext uri="{BB962C8B-B14F-4D97-AF65-F5344CB8AC3E}">
        <p14:creationId xmlns:p14="http://schemas.microsoft.com/office/powerpoint/2010/main" val="297156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ctrTitle" idx="4294967295"/>
          </p:nvPr>
        </p:nvSpPr>
        <p:spPr>
          <a:xfrm>
            <a:off x="67783" y="-127829"/>
            <a:ext cx="8285804" cy="1159800"/>
          </a:xfrm>
          <a:prstGeom prst="rect">
            <a:avLst/>
          </a:prstGeom>
        </p:spPr>
        <p:txBody>
          <a:bodyPr wrap="square" lIns="91425" tIns="91425" rIns="91425" bIns="91425" anchor="b" anchorCtr="0">
            <a:noAutofit/>
          </a:bodyPr>
          <a:lstStyle/>
          <a:p>
            <a:pPr marL="0" lvl="0" indent="0" rtl="0">
              <a:spcBef>
                <a:spcPts val="0"/>
              </a:spcBef>
              <a:buNone/>
            </a:pPr>
            <a:r>
              <a:rPr lang="en-US" sz="4000" dirty="0">
                <a:solidFill>
                  <a:srgbClr val="33CCFF"/>
                </a:solidFill>
              </a:rPr>
              <a:t>FACEBOOK LIVE!!  This Wednesday</a:t>
            </a:r>
            <a:endParaRPr lang="en" sz="4000" dirty="0">
              <a:solidFill>
                <a:srgbClr val="33CCFF"/>
              </a:solidFill>
            </a:endParaRPr>
          </a:p>
        </p:txBody>
      </p:sp>
      <p:sp>
        <p:nvSpPr>
          <p:cNvPr id="249" name="Shape 249"/>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13</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7" name="Picture 6">
            <a:extLst>
              <a:ext uri="{FF2B5EF4-FFF2-40B4-BE49-F238E27FC236}">
                <a16:creationId xmlns:a16="http://schemas.microsoft.com/office/drawing/2014/main" id="{8849BAB4-8A2B-2642-A6EE-C9A2009FAB79}"/>
              </a:ext>
            </a:extLst>
          </p:cNvPr>
          <p:cNvPicPr>
            <a:picLocks noChangeAspect="1"/>
          </p:cNvPicPr>
          <p:nvPr/>
        </p:nvPicPr>
        <p:blipFill>
          <a:blip r:embed="rId4"/>
          <a:stretch>
            <a:fillRect/>
          </a:stretch>
        </p:blipFill>
        <p:spPr>
          <a:xfrm>
            <a:off x="67783" y="1408566"/>
            <a:ext cx="4038289" cy="2567086"/>
          </a:xfrm>
          <a:prstGeom prst="rect">
            <a:avLst/>
          </a:prstGeom>
        </p:spPr>
      </p:pic>
      <p:sp>
        <p:nvSpPr>
          <p:cNvPr id="11" name="TextBox 10">
            <a:extLst>
              <a:ext uri="{FF2B5EF4-FFF2-40B4-BE49-F238E27FC236}">
                <a16:creationId xmlns:a16="http://schemas.microsoft.com/office/drawing/2014/main" id="{6A6A0B22-A858-304F-B883-C99913AE4E98}"/>
              </a:ext>
            </a:extLst>
          </p:cNvPr>
          <p:cNvSpPr txBox="1"/>
          <p:nvPr/>
        </p:nvSpPr>
        <p:spPr>
          <a:xfrm>
            <a:off x="107192" y="1020120"/>
            <a:ext cx="3586238" cy="307777"/>
          </a:xfrm>
          <a:prstGeom prst="rect">
            <a:avLst/>
          </a:prstGeom>
          <a:noFill/>
        </p:spPr>
        <p:txBody>
          <a:bodyPr wrap="none" rtlCol="0">
            <a:spAutoFit/>
          </a:bodyPr>
          <a:lstStyle/>
          <a:p>
            <a:r>
              <a:rPr lang="en-US" dirty="0" err="1">
                <a:solidFill>
                  <a:schemeClr val="bg1"/>
                </a:solidFill>
              </a:rPr>
              <a:t>facebook.com</a:t>
            </a:r>
            <a:r>
              <a:rPr lang="en-US" dirty="0">
                <a:solidFill>
                  <a:schemeClr val="bg1"/>
                </a:solidFill>
              </a:rPr>
              <a:t>/</a:t>
            </a:r>
            <a:r>
              <a:rPr lang="en-US" dirty="0" err="1">
                <a:solidFill>
                  <a:schemeClr val="bg1"/>
                </a:solidFill>
              </a:rPr>
              <a:t>mountainstatesgenetics.org</a:t>
            </a:r>
            <a:r>
              <a:rPr lang="en-US" dirty="0">
                <a:solidFill>
                  <a:schemeClr val="bg1"/>
                </a:solidFill>
              </a:rPr>
              <a:t>/</a:t>
            </a:r>
          </a:p>
        </p:txBody>
      </p:sp>
      <p:pic>
        <p:nvPicPr>
          <p:cNvPr id="3" name="Picture 2">
            <a:extLst>
              <a:ext uri="{FF2B5EF4-FFF2-40B4-BE49-F238E27FC236}">
                <a16:creationId xmlns:a16="http://schemas.microsoft.com/office/drawing/2014/main" id="{894FA5BA-9A9A-2649-A56B-C7079A250B3F}"/>
              </a:ext>
            </a:extLst>
          </p:cNvPr>
          <p:cNvPicPr>
            <a:picLocks noChangeAspect="1"/>
          </p:cNvPicPr>
          <p:nvPr/>
        </p:nvPicPr>
        <p:blipFill>
          <a:blip r:embed="rId5"/>
          <a:stretch>
            <a:fillRect/>
          </a:stretch>
        </p:blipFill>
        <p:spPr>
          <a:xfrm>
            <a:off x="4210685" y="1247228"/>
            <a:ext cx="4850532" cy="2728424"/>
          </a:xfrm>
          <a:prstGeom prst="rect">
            <a:avLst/>
          </a:prstGeom>
        </p:spPr>
      </p:pic>
      <p:sp>
        <p:nvSpPr>
          <p:cNvPr id="10" name="Curved Down Arrow 9">
            <a:extLst>
              <a:ext uri="{FF2B5EF4-FFF2-40B4-BE49-F238E27FC236}">
                <a16:creationId xmlns:a16="http://schemas.microsoft.com/office/drawing/2014/main" id="{A40C9860-B802-2743-86BB-31E3B8A2B57C}"/>
              </a:ext>
            </a:extLst>
          </p:cNvPr>
          <p:cNvSpPr/>
          <p:nvPr/>
        </p:nvSpPr>
        <p:spPr>
          <a:xfrm rot="11031998">
            <a:off x="151153" y="3474039"/>
            <a:ext cx="5444096" cy="14875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235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p:nvPr/>
        </p:nvSpPr>
        <p:spPr>
          <a:xfrm>
            <a:off x="4004885" y="1417556"/>
            <a:ext cx="3855147" cy="3001276"/>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33CCFF"/>
          </a:solidFill>
          <a:ln w="9525" cap="flat" cmpd="sng">
            <a:solidFill>
              <a:srgbClr val="162D5A"/>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26" name="Shape 326"/>
          <p:cNvSpPr/>
          <p:nvPr/>
        </p:nvSpPr>
        <p:spPr>
          <a:xfrm>
            <a:off x="3797266" y="1171625"/>
            <a:ext cx="3532500" cy="2255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1000" dirty="0">
                <a:solidFill>
                  <a:srgbClr val="FFFFFF"/>
                </a:solidFill>
                <a:latin typeface="Pontano Sans"/>
                <a:ea typeface="Pontano Sans"/>
                <a:cs typeface="Pontano Sans"/>
                <a:sym typeface="Pontano Sans"/>
              </a:rPr>
              <a:t>Place your screenshot here</a:t>
            </a:r>
          </a:p>
        </p:txBody>
      </p:sp>
      <p:sp>
        <p:nvSpPr>
          <p:cNvPr id="327" name="Shape 327"/>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14</a:t>
            </a:fld>
            <a:endParaRPr lang="en"/>
          </a:p>
        </p:txBody>
      </p:sp>
      <p:sp>
        <p:nvSpPr>
          <p:cNvPr id="328" name="Shape 328"/>
          <p:cNvSpPr txBox="1">
            <a:spLocks noGrp="1"/>
          </p:cNvSpPr>
          <p:nvPr>
            <p:ph type="body" idx="4294967295"/>
          </p:nvPr>
        </p:nvSpPr>
        <p:spPr>
          <a:xfrm>
            <a:off x="307413" y="2105379"/>
            <a:ext cx="3629594" cy="4164000"/>
          </a:xfrm>
          <a:prstGeom prst="rect">
            <a:avLst/>
          </a:prstGeom>
        </p:spPr>
        <p:txBody>
          <a:bodyPr wrap="square" lIns="91425" tIns="91425" rIns="91425" bIns="91425" anchor="t" anchorCtr="0">
            <a:noAutofit/>
          </a:bodyPr>
          <a:lstStyle/>
          <a:p>
            <a:pPr lvl="0">
              <a:spcBef>
                <a:spcPts val="0"/>
              </a:spcBef>
              <a:buNone/>
            </a:pPr>
            <a:r>
              <a:rPr lang="en-US" sz="2000" dirty="0">
                <a:solidFill>
                  <a:srgbClr val="FFFFFF"/>
                </a:solidFill>
              </a:rPr>
              <a:t>Genetic Ambassador under FOR FAMILIES TAB! </a:t>
            </a:r>
            <a:endParaRPr lang="en" sz="2000"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642" y="1566229"/>
            <a:ext cx="3606614" cy="2255700"/>
          </a:xfrm>
          <a:prstGeom prst="rect">
            <a:avLst/>
          </a:prstGeom>
        </p:spPr>
      </p:pic>
      <p:sp>
        <p:nvSpPr>
          <p:cNvPr id="3" name="TextBox 2"/>
          <p:cNvSpPr txBox="1"/>
          <p:nvPr/>
        </p:nvSpPr>
        <p:spPr>
          <a:xfrm>
            <a:off x="262515" y="298230"/>
            <a:ext cx="7484741" cy="707886"/>
          </a:xfrm>
          <a:prstGeom prst="rect">
            <a:avLst/>
          </a:prstGeom>
          <a:noFill/>
        </p:spPr>
        <p:txBody>
          <a:bodyPr wrap="none" rtlCol="0">
            <a:spAutoFit/>
          </a:bodyPr>
          <a:lstStyle/>
          <a:p>
            <a:r>
              <a:rPr lang="en-US" sz="4000" dirty="0" err="1">
                <a:solidFill>
                  <a:srgbClr val="00B050"/>
                </a:solidFill>
                <a:latin typeface="Athelas" charset="0"/>
                <a:ea typeface="Athelas" charset="0"/>
                <a:cs typeface="Athelas" charset="0"/>
              </a:rPr>
              <a:t>www.MountainStatesGenetics.org</a:t>
            </a:r>
            <a:endParaRPr lang="en-US" sz="4000" dirty="0">
              <a:solidFill>
                <a:srgbClr val="00B050"/>
              </a:solidFill>
              <a:latin typeface="Athelas" charset="0"/>
              <a:ea typeface="Athelas" charset="0"/>
              <a:cs typeface="Athelas"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4" name="Curved Down Arrow 3">
            <a:extLst>
              <a:ext uri="{FF2B5EF4-FFF2-40B4-BE49-F238E27FC236}">
                <a16:creationId xmlns:a16="http://schemas.microsoft.com/office/drawing/2014/main" id="{B2E3B192-7FF9-FF47-888E-780F3C046170}"/>
              </a:ext>
            </a:extLst>
          </p:cNvPr>
          <p:cNvSpPr/>
          <p:nvPr/>
        </p:nvSpPr>
        <p:spPr>
          <a:xfrm>
            <a:off x="2663686" y="1417556"/>
            <a:ext cx="3737113" cy="602075"/>
          </a:xfrm>
          <a:prstGeom prst="curved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7" name="Shape 197" descr="photo-1453872787409-dc25a2913da0"/>
          <p:cNvPicPr preferRelativeResize="0"/>
          <p:nvPr/>
        </p:nvPicPr>
        <p:blipFill rotWithShape="1">
          <a:blip r:embed="rId3">
            <a:alphaModFix/>
          </a:blip>
          <a:srcRect l="26172" r="28920"/>
          <a:stretch/>
        </p:blipFill>
        <p:spPr>
          <a:xfrm>
            <a:off x="5293895" y="0"/>
            <a:ext cx="2951745" cy="5143501"/>
          </a:xfrm>
          <a:prstGeom prst="rect">
            <a:avLst/>
          </a:prstGeom>
          <a:noFill/>
          <a:ln>
            <a:noFill/>
          </a:ln>
        </p:spPr>
      </p:pic>
      <p:sp>
        <p:nvSpPr>
          <p:cNvPr id="333" name="Shape 333"/>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15</a:t>
            </a:fld>
            <a:endParaRPr lang="en"/>
          </a:p>
        </p:txBody>
      </p:sp>
      <p:sp>
        <p:nvSpPr>
          <p:cNvPr id="334" name="Shape 334"/>
          <p:cNvSpPr txBox="1">
            <a:spLocks noGrp="1"/>
          </p:cNvSpPr>
          <p:nvPr>
            <p:ph type="title" idx="4294967295"/>
          </p:nvPr>
        </p:nvSpPr>
        <p:spPr>
          <a:xfrm>
            <a:off x="755125" y="1477700"/>
            <a:ext cx="5003400" cy="727800"/>
          </a:xfrm>
          <a:prstGeom prst="rect">
            <a:avLst/>
          </a:prstGeom>
        </p:spPr>
        <p:txBody>
          <a:bodyPr wrap="square" lIns="91425" tIns="91425" rIns="91425" bIns="91425" anchor="b" anchorCtr="0">
            <a:noAutofit/>
          </a:bodyPr>
          <a:lstStyle/>
          <a:p>
            <a:pPr marL="0" lvl="0" indent="0" rtl="0">
              <a:spcBef>
                <a:spcPts val="0"/>
              </a:spcBef>
              <a:buNone/>
            </a:pPr>
            <a:r>
              <a:rPr lang="en" sz="6000" dirty="0">
                <a:solidFill>
                  <a:srgbClr val="16A3E0"/>
                </a:solidFill>
              </a:rPr>
              <a:t>Thanks!</a:t>
            </a:r>
          </a:p>
        </p:txBody>
      </p:sp>
      <p:sp>
        <p:nvSpPr>
          <p:cNvPr id="335" name="Shape 335"/>
          <p:cNvSpPr txBox="1">
            <a:spLocks noGrp="1"/>
          </p:cNvSpPr>
          <p:nvPr>
            <p:ph type="body" idx="4294967295"/>
          </p:nvPr>
        </p:nvSpPr>
        <p:spPr>
          <a:xfrm>
            <a:off x="755125" y="2100750"/>
            <a:ext cx="5003400" cy="2049600"/>
          </a:xfrm>
          <a:prstGeom prst="rect">
            <a:avLst/>
          </a:prstGeom>
        </p:spPr>
        <p:txBody>
          <a:bodyPr wrap="square" lIns="91425" tIns="91425" rIns="91425" bIns="91425" anchor="t" anchorCtr="0">
            <a:noAutofit/>
          </a:bodyPr>
          <a:lstStyle/>
          <a:p>
            <a:pPr marL="0" lvl="0" indent="0" rtl="0">
              <a:spcBef>
                <a:spcPts val="0"/>
              </a:spcBef>
              <a:buNone/>
            </a:pPr>
            <a:r>
              <a:rPr lang="en" sz="3600" b="1" dirty="0"/>
              <a:t>Any questions?</a:t>
            </a:r>
          </a:p>
          <a:p>
            <a:pPr marL="0" lvl="0" indent="-69850">
              <a:spcBef>
                <a:spcPts val="0"/>
              </a:spcBef>
              <a:buClr>
                <a:schemeClr val="dk1"/>
              </a:buClr>
              <a:buSzPts val="1100"/>
              <a:buFont typeface="Arial"/>
              <a:buNone/>
            </a:pPr>
            <a:r>
              <a:rPr lang="en" dirty="0"/>
              <a:t>You can find me at</a:t>
            </a:r>
          </a:p>
          <a:p>
            <a:pPr marL="457200" lvl="0" indent="-342900" rtl="0">
              <a:spcBef>
                <a:spcPts val="0"/>
              </a:spcBef>
              <a:spcAft>
                <a:spcPts val="0"/>
              </a:spcAft>
              <a:buSzPts val="1800"/>
              <a:buChar char="➝"/>
            </a:pPr>
            <a:r>
              <a:rPr lang="en-US" dirty="0" err="1"/>
              <a:t>kwees@MountainStatesGenetics.org</a:t>
            </a:r>
            <a:endParaRPr lang="en" dirty="0"/>
          </a:p>
          <a:p>
            <a:pPr marL="457200" lvl="0" indent="-342900" rtl="0">
              <a:spcBef>
                <a:spcPts val="0"/>
              </a:spcBef>
              <a:buSzPts val="1800"/>
              <a:buChar char="➝"/>
            </a:pPr>
            <a:r>
              <a:rPr lang="en-US" dirty="0"/>
              <a:t>281-831-3481 (text or call)</a:t>
            </a:r>
            <a:endParaRPr lang="en"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idx="4294967295"/>
          </p:nvPr>
        </p:nvSpPr>
        <p:spPr>
          <a:xfrm>
            <a:off x="1945570" y="1538085"/>
            <a:ext cx="5003400" cy="727800"/>
          </a:xfrm>
          <a:prstGeom prst="rect">
            <a:avLst/>
          </a:prstGeom>
        </p:spPr>
        <p:txBody>
          <a:bodyPr wrap="square" lIns="91425" tIns="91425" rIns="91425" bIns="91425" anchor="b" anchorCtr="0">
            <a:noAutofit/>
          </a:bodyPr>
          <a:lstStyle/>
          <a:p>
            <a:pPr marL="0" lvl="0" indent="0">
              <a:spcBef>
                <a:spcPts val="0"/>
              </a:spcBef>
              <a:buNone/>
            </a:pPr>
            <a:r>
              <a:rPr lang="en" sz="6000" dirty="0">
                <a:solidFill>
                  <a:srgbClr val="16A3E0"/>
                </a:solidFill>
              </a:rPr>
              <a:t>Hello!</a:t>
            </a:r>
          </a:p>
        </p:txBody>
      </p:sp>
      <p:sp>
        <p:nvSpPr>
          <p:cNvPr id="128" name="Shape 128"/>
          <p:cNvSpPr txBox="1">
            <a:spLocks noGrp="1"/>
          </p:cNvSpPr>
          <p:nvPr>
            <p:ph type="body" idx="4294967295"/>
          </p:nvPr>
        </p:nvSpPr>
        <p:spPr>
          <a:xfrm>
            <a:off x="1613686" y="2122933"/>
            <a:ext cx="5003400" cy="2049600"/>
          </a:xfrm>
          <a:prstGeom prst="rect">
            <a:avLst/>
          </a:prstGeom>
        </p:spPr>
        <p:txBody>
          <a:bodyPr wrap="square" lIns="91425" tIns="91425" rIns="91425" bIns="91425" anchor="t" anchorCtr="0">
            <a:noAutofit/>
          </a:bodyPr>
          <a:lstStyle/>
          <a:p>
            <a:pPr marL="0" lvl="0" indent="0" rtl="0">
              <a:spcBef>
                <a:spcPts val="0"/>
              </a:spcBef>
              <a:buNone/>
            </a:pPr>
            <a:r>
              <a:rPr lang="en" sz="2800" b="1" dirty="0"/>
              <a:t>I am </a:t>
            </a:r>
            <a:r>
              <a:rPr lang="en-US" sz="2800" b="1" dirty="0"/>
              <a:t>Kristi Wees</a:t>
            </a:r>
          </a:p>
          <a:p>
            <a:pPr marL="0" lvl="0" indent="0" rtl="0">
              <a:spcBef>
                <a:spcPts val="0"/>
              </a:spcBef>
              <a:buNone/>
            </a:pPr>
            <a:endParaRPr lang="en" sz="2800" b="1" dirty="0"/>
          </a:p>
        </p:txBody>
      </p:sp>
      <p:sp>
        <p:nvSpPr>
          <p:cNvPr id="130" name="Shape 130"/>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a:t>
            </a:fld>
            <a:endParaRPr lang="en"/>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82" y="23022"/>
            <a:ext cx="4344838" cy="13034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3" name="TextBox 2"/>
          <p:cNvSpPr txBox="1"/>
          <p:nvPr/>
        </p:nvSpPr>
        <p:spPr>
          <a:xfrm>
            <a:off x="96595" y="2877616"/>
            <a:ext cx="5747086" cy="1600438"/>
          </a:xfrm>
          <a:prstGeom prst="rect">
            <a:avLst/>
          </a:prstGeom>
          <a:noFill/>
        </p:spPr>
        <p:txBody>
          <a:bodyPr wrap="none" rtlCol="0">
            <a:spAutoFit/>
          </a:bodyPr>
          <a:lstStyle/>
          <a:p>
            <a:pPr marL="285750" indent="-285750">
              <a:buFont typeface="Arial" charset="0"/>
              <a:buChar char="•"/>
            </a:pPr>
            <a:r>
              <a:rPr lang="en-US" dirty="0"/>
              <a:t>Social Media Coordinator for MSRGN and MSGRC since 2012</a:t>
            </a:r>
          </a:p>
          <a:p>
            <a:pPr marL="285750" indent="-285750">
              <a:buFont typeface="Arial" charset="0"/>
              <a:buChar char="•"/>
            </a:pPr>
            <a:r>
              <a:rPr lang="en-US" dirty="0"/>
              <a:t>Consumer Engagement Director for MSRGN in 2018</a:t>
            </a:r>
          </a:p>
          <a:p>
            <a:pPr marL="285750" indent="-285750">
              <a:buFont typeface="Arial" charset="0"/>
              <a:buChar char="•"/>
            </a:pPr>
            <a:r>
              <a:rPr lang="en-US" dirty="0"/>
              <a:t>BS Chemistry Penn State and MS in Chemistry UCLA</a:t>
            </a:r>
          </a:p>
          <a:p>
            <a:pPr marL="285750" indent="-285750">
              <a:buFont typeface="Arial" charset="0"/>
              <a:buChar char="•"/>
            </a:pPr>
            <a:r>
              <a:rPr lang="en-US" dirty="0"/>
              <a:t>A mom to a child who doctor’s suspect has a mitochondrial disease</a:t>
            </a:r>
          </a:p>
          <a:p>
            <a:pPr marL="285750" indent="-285750">
              <a:buFont typeface="Arial" charset="0"/>
              <a:buChar char="•"/>
            </a:pPr>
            <a:r>
              <a:rPr lang="en-US" dirty="0"/>
              <a:t>My other hat- Patient Advocate for </a:t>
            </a:r>
            <a:r>
              <a:rPr lang="en-US" dirty="0" err="1"/>
              <a:t>EmpoweredAdvocacy.com</a:t>
            </a:r>
            <a:endParaRPr lang="en-US" dirty="0"/>
          </a:p>
          <a:p>
            <a:pPr marL="285750" indent="-285750">
              <a:buFont typeface="Arial" charset="0"/>
              <a:buChar char="•"/>
            </a:pPr>
            <a:endParaRPr lang="en-US" dirty="0"/>
          </a:p>
          <a:p>
            <a:pPr marL="285750" indent="-285750">
              <a:buFont typeface="Arial" charset="0"/>
              <a:buChar char="•"/>
            </a:pPr>
            <a:endParaRPr lang="en-US" dirty="0"/>
          </a:p>
        </p:txBody>
      </p:sp>
      <p:pic>
        <p:nvPicPr>
          <p:cNvPr id="13" name="Picture 12">
            <a:extLst>
              <a:ext uri="{FF2B5EF4-FFF2-40B4-BE49-F238E27FC236}">
                <a16:creationId xmlns:a16="http://schemas.microsoft.com/office/drawing/2014/main" id="{08A543ED-C559-4F4B-8DE8-9CBF63034387}"/>
              </a:ext>
            </a:extLst>
          </p:cNvPr>
          <p:cNvPicPr>
            <a:picLocks noChangeAspect="1"/>
          </p:cNvPicPr>
          <p:nvPr/>
        </p:nvPicPr>
        <p:blipFill>
          <a:blip r:embed="rId5"/>
          <a:stretch>
            <a:fillRect/>
          </a:stretch>
        </p:blipFill>
        <p:spPr>
          <a:xfrm>
            <a:off x="5948157" y="970967"/>
            <a:ext cx="2001626" cy="3014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idx="4294967295"/>
          </p:nvPr>
        </p:nvSpPr>
        <p:spPr>
          <a:xfrm>
            <a:off x="657039" y="3909551"/>
            <a:ext cx="6542100" cy="1159800"/>
          </a:xfrm>
          <a:prstGeom prst="rect">
            <a:avLst/>
          </a:prstGeom>
        </p:spPr>
        <p:txBody>
          <a:bodyPr wrap="square" lIns="91425" tIns="91425" rIns="91425" bIns="91425" anchor="b" anchorCtr="0">
            <a:noAutofit/>
          </a:bodyPr>
          <a:lstStyle/>
          <a:p>
            <a:r>
              <a:rPr lang="en-US" sz="6000" dirty="0">
                <a:solidFill>
                  <a:srgbClr val="FFFFFF"/>
                </a:solidFill>
              </a:rPr>
              <a:t>Mission: </a:t>
            </a:r>
            <a:br>
              <a:rPr lang="en-US" sz="6000" dirty="0">
                <a:solidFill>
                  <a:srgbClr val="FFFFFF"/>
                </a:solidFill>
              </a:rPr>
            </a:br>
            <a:r>
              <a:rPr lang="en" sz="1600" dirty="0">
                <a:solidFill>
                  <a:schemeClr val="bg1"/>
                </a:solidFill>
                <a:latin typeface="Georgia" panose="02040502050405020303" pitchFamily="18" charset="0"/>
                <a:ea typeface="Century Gothic"/>
                <a:cs typeface="Century Gothic"/>
                <a:sym typeface="Century Gothic"/>
              </a:rPr>
              <a:t>To ensure that individuals with genetic disorders and their families </a:t>
            </a:r>
            <a:r>
              <a:rPr lang="en" sz="1800" dirty="0">
                <a:solidFill>
                  <a:schemeClr val="bg1"/>
                </a:solidFill>
                <a:latin typeface="Georgia" panose="02040502050405020303" pitchFamily="18" charset="0"/>
                <a:ea typeface="Century Gothic"/>
                <a:cs typeface="Century Gothic"/>
                <a:sym typeface="Century Gothic"/>
              </a:rPr>
              <a:t>have access to quality care and appropriate genetic expertise and information through facilitating a professional network of genetics clinics, key primary care practices, </a:t>
            </a:r>
            <a:r>
              <a:rPr lang="en" sz="1800" dirty="0">
                <a:solidFill>
                  <a:srgbClr val="92D050"/>
                </a:solidFill>
                <a:latin typeface="Georgia" panose="02040502050405020303" pitchFamily="18" charset="0"/>
                <a:ea typeface="Century Gothic"/>
                <a:cs typeface="Century Gothic"/>
                <a:sym typeface="Century Gothic"/>
              </a:rPr>
              <a:t>consumer advocates</a:t>
            </a:r>
            <a:r>
              <a:rPr lang="en" sz="1800" dirty="0">
                <a:solidFill>
                  <a:schemeClr val="bg1"/>
                </a:solidFill>
                <a:latin typeface="Georgia" panose="02040502050405020303" pitchFamily="18" charset="0"/>
                <a:ea typeface="Century Gothic"/>
                <a:cs typeface="Century Gothic"/>
                <a:sym typeface="Century Gothic"/>
              </a:rPr>
              <a:t>, and state health department resources.</a:t>
            </a:r>
            <a:br>
              <a:rPr lang="en" sz="6000" dirty="0">
                <a:solidFill>
                  <a:schemeClr val="bg1"/>
                </a:solidFill>
                <a:latin typeface="Georgia" panose="02040502050405020303" pitchFamily="18" charset="0"/>
                <a:ea typeface="Century Gothic"/>
                <a:cs typeface="Century Gothic"/>
                <a:sym typeface="Century Gothic"/>
              </a:rPr>
            </a:br>
            <a:endParaRPr lang="en" sz="6000" dirty="0">
              <a:solidFill>
                <a:schemeClr val="bg1"/>
              </a:solidFill>
            </a:endParaRPr>
          </a:p>
        </p:txBody>
      </p:sp>
      <p:sp>
        <p:nvSpPr>
          <p:cNvPr id="160" name="Shape 160"/>
          <p:cNvSpPr/>
          <p:nvPr/>
        </p:nvSpPr>
        <p:spPr>
          <a:xfrm>
            <a:off x="6381733" y="1903180"/>
            <a:ext cx="218604" cy="208730"/>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grpSp>
        <p:nvGrpSpPr>
          <p:cNvPr id="161" name="Shape 161"/>
          <p:cNvGrpSpPr/>
          <p:nvPr/>
        </p:nvGrpSpPr>
        <p:grpSpPr>
          <a:xfrm>
            <a:off x="5789120" y="218080"/>
            <a:ext cx="1478365" cy="1478741"/>
            <a:chOff x="6654650" y="3665275"/>
            <a:chExt cx="409100" cy="409125"/>
          </a:xfrm>
        </p:grpSpPr>
        <p:sp>
          <p:nvSpPr>
            <p:cNvPr id="162" name="Shape 162"/>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rgbClr val="3177EE"/>
                </a:gs>
                <a:gs pos="100000">
                  <a:srgbClr val="113D8A"/>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sp>
        <p:nvSpPr>
          <p:cNvPr id="164" name="Shape 164"/>
          <p:cNvSpPr/>
          <p:nvPr/>
        </p:nvSpPr>
        <p:spPr>
          <a:xfrm rot="2467125">
            <a:off x="5573319" y="166532"/>
            <a:ext cx="303745" cy="290053"/>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5" name="Shape 165"/>
          <p:cNvSpPr/>
          <p:nvPr/>
        </p:nvSpPr>
        <p:spPr>
          <a:xfrm rot="-1609080">
            <a:off x="5338909" y="1128184"/>
            <a:ext cx="218605" cy="208731"/>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6" name="Shape 166"/>
          <p:cNvSpPr/>
          <p:nvPr/>
        </p:nvSpPr>
        <p:spPr>
          <a:xfrm rot="2926152">
            <a:off x="7230014" y="1548701"/>
            <a:ext cx="163711" cy="156317"/>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7" name="Shape 167"/>
          <p:cNvSpPr/>
          <p:nvPr/>
        </p:nvSpPr>
        <p:spPr>
          <a:xfrm rot="-1609210">
            <a:off x="7270041" y="862993"/>
            <a:ext cx="83659" cy="79881"/>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6DB"/>
              </a:gs>
              <a:gs pos="100000">
                <a:srgbClr val="FAD25C"/>
              </a:gs>
            </a:gsLst>
            <a:path path="circle">
              <a:fillToRect l="50000" t="50000" r="50000" b="50000"/>
            </a:path>
            <a:tileRect/>
          </a:gradFill>
          <a:ln>
            <a:noFill/>
          </a:ln>
        </p:spPr>
        <p:txBody>
          <a:bodyPr wrap="square" lIns="91425" tIns="91425" rIns="91425" bIns="91425" anchor="ctr" anchorCtr="0">
            <a:noAutofit/>
          </a:bodyPr>
          <a:lstStyle/>
          <a:p>
            <a:pPr marL="0" lvl="0" indent="0">
              <a:spcBef>
                <a:spcPts val="0"/>
              </a:spcBef>
              <a:buNone/>
            </a:pPr>
            <a:endParaRPr/>
          </a:p>
        </p:txBody>
      </p:sp>
      <p:sp>
        <p:nvSpPr>
          <p:cNvPr id="168" name="Shape 168"/>
          <p:cNvSpPr txBox="1">
            <a:spLocks noGrp="1"/>
          </p:cNvSpPr>
          <p:nvPr>
            <p:ph type="sldNum" idx="12"/>
          </p:nvPr>
        </p:nvSpPr>
        <p:spPr>
          <a:xfrm>
            <a:off x="7565809"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a:t>
            </a:fld>
            <a:endParaRPr lang="en"/>
          </a:p>
        </p:txBody>
      </p:sp>
      <p:grpSp>
        <p:nvGrpSpPr>
          <p:cNvPr id="169" name="Shape 169"/>
          <p:cNvGrpSpPr/>
          <p:nvPr/>
        </p:nvGrpSpPr>
        <p:grpSpPr>
          <a:xfrm rot="1056990">
            <a:off x="4596642" y="1478162"/>
            <a:ext cx="883248" cy="883313"/>
            <a:chOff x="570875" y="4322250"/>
            <a:chExt cx="443300" cy="443325"/>
          </a:xfrm>
        </p:grpSpPr>
        <p:sp>
          <p:nvSpPr>
            <p:cNvPr id="170" name="Shape 170"/>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1" name="Shape 171"/>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2" name="Shape 172"/>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adFill>
              <a:gsLst>
                <a:gs pos="0">
                  <a:srgbClr val="C6F18D"/>
                </a:gs>
                <a:gs pos="100000">
                  <a:srgbClr val="8AD824"/>
                </a:gs>
              </a:gsLst>
              <a:lin ang="5400012" scaled="0"/>
            </a:gradFill>
            <a:ln>
              <a:noFill/>
            </a:ln>
          </p:spPr>
          <p:txBody>
            <a:bodyPr wrap="square" lIns="91425" tIns="91425" rIns="91425" bIns="91425" anchor="ctr" anchorCtr="0">
              <a:noAutofit/>
            </a:bodyPr>
            <a:lstStyle/>
            <a:p>
              <a:pPr marL="0" lvl="0" indent="0">
                <a:spcBef>
                  <a:spcPts val="0"/>
                </a:spcBef>
                <a:buNone/>
              </a:pPr>
              <a:endParaRP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7" y="172196"/>
            <a:ext cx="4637201" cy="1391160"/>
          </a:xfrm>
          <a:prstGeom prst="rect">
            <a:avLst/>
          </a:prstGeom>
        </p:spPr>
      </p:pic>
      <p:sp>
        <p:nvSpPr>
          <p:cNvPr id="2" name="TextBox 1">
            <a:extLst>
              <a:ext uri="{FF2B5EF4-FFF2-40B4-BE49-F238E27FC236}">
                <a16:creationId xmlns:a16="http://schemas.microsoft.com/office/drawing/2014/main" id="{61D5E076-C226-214C-8120-768BC292D04F}"/>
              </a:ext>
            </a:extLst>
          </p:cNvPr>
          <p:cNvSpPr txBox="1"/>
          <p:nvPr/>
        </p:nvSpPr>
        <p:spPr>
          <a:xfrm>
            <a:off x="359607" y="4346313"/>
            <a:ext cx="7754902" cy="707886"/>
          </a:xfrm>
          <a:prstGeom prst="rect">
            <a:avLst/>
          </a:prstGeom>
          <a:noFill/>
        </p:spPr>
        <p:txBody>
          <a:bodyPr wrap="square" rtlCol="0">
            <a:spAutoFit/>
          </a:bodyPr>
          <a:lstStyle/>
          <a:p>
            <a:r>
              <a:rPr lang="en-US" sz="1000" dirty="0">
                <a:solidFill>
                  <a:schemeClr val="bg1"/>
                </a:solidFill>
              </a:rPr>
              <a:t>Funding: </a:t>
            </a:r>
            <a:r>
              <a:rPr lang="en-US" sz="1000" i="1" dirty="0">
                <a:solidFill>
                  <a:schemeClr val="bg1"/>
                </a:solidFill>
              </a:rPr>
              <a:t>This work is supported by the Health Resources and Services Administration (HRSA) of the U.S. Department of Health and Human Services (HHS) as part of an award totaling $600,000.00 with 0 percent financed with non-governmental sources. The contents are those of the author(s) and do not necessarily represent the official views of, nor an endorsement, by HRSA, HHS, or the U.S. Government. For more information, please visit </a:t>
            </a:r>
            <a:r>
              <a:rPr lang="en-US" sz="1000" i="1" dirty="0" err="1">
                <a:solidFill>
                  <a:schemeClr val="bg1"/>
                </a:solidFill>
              </a:rPr>
              <a:t>HRSA.gov</a:t>
            </a:r>
            <a:r>
              <a:rPr lang="en-US" sz="1000" i="1" dirty="0">
                <a:solidFill>
                  <a:schemeClr val="bg1"/>
                </a:solidFill>
              </a:rPr>
              <a:t>.</a:t>
            </a:r>
            <a:endParaRPr lang="en-US" sz="1000" dirty="0">
              <a:solidFill>
                <a:schemeClr val="bg1"/>
              </a:solidFill>
            </a:endParaRPr>
          </a:p>
        </p:txBody>
      </p:sp>
    </p:spTree>
    <p:extLst>
      <p:ext uri="{BB962C8B-B14F-4D97-AF65-F5344CB8AC3E}">
        <p14:creationId xmlns:p14="http://schemas.microsoft.com/office/powerpoint/2010/main" val="3216400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3008154" y="3380097"/>
            <a:ext cx="6070130" cy="690900"/>
          </a:xfrm>
          <a:prstGeom prst="rect">
            <a:avLst/>
          </a:prstGeom>
        </p:spPr>
        <p:txBody>
          <a:bodyPr wrap="square" lIns="91425" tIns="91425" rIns="91425" bIns="91425" anchor="b" anchorCtr="0">
            <a:noAutofit/>
          </a:bodyPr>
          <a:lstStyle/>
          <a:p>
            <a:pPr marL="0" lvl="0" indent="0" rtl="0">
              <a:spcBef>
                <a:spcPts val="0"/>
              </a:spcBef>
              <a:buNone/>
            </a:pPr>
            <a:r>
              <a:rPr lang="en-US" dirty="0"/>
              <a:t>What is a Genetic Ambassador?</a:t>
            </a:r>
            <a:endParaRPr lang="en" dirty="0"/>
          </a:p>
        </p:txBody>
      </p:sp>
      <p:sp>
        <p:nvSpPr>
          <p:cNvPr id="138" name="Shape 138"/>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4</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pic>
        <p:nvPicPr>
          <p:cNvPr id="7" name="Picture 6">
            <a:extLst>
              <a:ext uri="{FF2B5EF4-FFF2-40B4-BE49-F238E27FC236}">
                <a16:creationId xmlns:a16="http://schemas.microsoft.com/office/drawing/2014/main" id="{B4E4A996-9F5B-1542-8901-09F360FF67BA}"/>
              </a:ext>
            </a:extLst>
          </p:cNvPr>
          <p:cNvPicPr>
            <a:picLocks noChangeAspect="1"/>
          </p:cNvPicPr>
          <p:nvPr/>
        </p:nvPicPr>
        <p:blipFill>
          <a:blip r:embed="rId4"/>
          <a:stretch>
            <a:fillRect/>
          </a:stretch>
        </p:blipFill>
        <p:spPr>
          <a:xfrm>
            <a:off x="275754" y="291724"/>
            <a:ext cx="8651270" cy="2997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199" y="524554"/>
            <a:ext cx="5301300" cy="727800"/>
          </a:xfrm>
          <a:prstGeom prst="rect">
            <a:avLst/>
          </a:prstGeom>
        </p:spPr>
        <p:txBody>
          <a:bodyPr wrap="square" lIns="91425" tIns="91425" rIns="91425" bIns="91425" anchor="b" anchorCtr="0">
            <a:noAutofit/>
          </a:bodyPr>
          <a:lstStyle/>
          <a:p>
            <a:pPr marL="0" lvl="0" indent="0" rtl="0">
              <a:spcBef>
                <a:spcPts val="0"/>
              </a:spcBef>
              <a:buNone/>
            </a:pPr>
            <a:r>
              <a:rPr lang="en-US" dirty="0"/>
              <a:t>WHO?</a:t>
            </a:r>
            <a:endParaRPr lang="en" dirty="0"/>
          </a:p>
        </p:txBody>
      </p:sp>
      <p:sp>
        <p:nvSpPr>
          <p:cNvPr id="285" name="Shape 285"/>
          <p:cNvSpPr txBox="1">
            <a:spLocks noGrp="1"/>
          </p:cNvSpPr>
          <p:nvPr>
            <p:ph type="sldNum" idx="12"/>
          </p:nvPr>
        </p:nvSpPr>
        <p:spPr>
          <a:xfrm>
            <a:off x="56062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5</a:t>
            </a:fld>
            <a:endParaRPr lang="e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5" name="TextBox 4">
            <a:extLst>
              <a:ext uri="{FF2B5EF4-FFF2-40B4-BE49-F238E27FC236}">
                <a16:creationId xmlns:a16="http://schemas.microsoft.com/office/drawing/2014/main" id="{CC35FF68-692B-DA45-A4CA-1663C039F100}"/>
              </a:ext>
            </a:extLst>
          </p:cNvPr>
          <p:cNvSpPr txBox="1"/>
          <p:nvPr/>
        </p:nvSpPr>
        <p:spPr>
          <a:xfrm>
            <a:off x="302656" y="1148995"/>
            <a:ext cx="5610387" cy="4801314"/>
          </a:xfrm>
          <a:prstGeom prst="rect">
            <a:avLst/>
          </a:prstGeom>
          <a:noFill/>
        </p:spPr>
        <p:txBody>
          <a:bodyPr wrap="square" rtlCol="0">
            <a:spAutoFit/>
          </a:bodyPr>
          <a:lstStyle/>
          <a:p>
            <a:pPr marL="285750" indent="-285750">
              <a:buFont typeface="Arial" panose="020B0604020202020204" pitchFamily="34" charset="0"/>
              <a:buChar char="•"/>
            </a:pPr>
            <a:r>
              <a:rPr lang="en-US" sz="1800" dirty="0"/>
              <a:t>Consumers of genetic services, and parents, family members, family leaders and individuals with genetic conditions who live in one of the states in our region:</a:t>
            </a:r>
          </a:p>
          <a:p>
            <a:endParaRPr lang="en-US" sz="1800" dirty="0"/>
          </a:p>
          <a:p>
            <a:pPr algn="ctr"/>
            <a:r>
              <a:rPr lang="en-US" sz="1800" dirty="0"/>
              <a:t>Arizona</a:t>
            </a:r>
          </a:p>
          <a:p>
            <a:pPr algn="ctr"/>
            <a:r>
              <a:rPr lang="en-US" sz="1800" dirty="0"/>
              <a:t>Colorado</a:t>
            </a:r>
          </a:p>
          <a:p>
            <a:pPr algn="ctr"/>
            <a:r>
              <a:rPr lang="en-US" sz="1800" dirty="0"/>
              <a:t>Montana</a:t>
            </a:r>
          </a:p>
          <a:p>
            <a:pPr algn="ctr"/>
            <a:r>
              <a:rPr lang="en-US" sz="1800" dirty="0"/>
              <a:t>Nevada</a:t>
            </a:r>
          </a:p>
          <a:p>
            <a:pPr algn="ctr"/>
            <a:r>
              <a:rPr lang="en-US" sz="1800" dirty="0"/>
              <a:t>New Mexico</a:t>
            </a:r>
          </a:p>
          <a:p>
            <a:pPr algn="ctr"/>
            <a:r>
              <a:rPr lang="en-US" sz="1800" dirty="0"/>
              <a:t>Texas</a:t>
            </a:r>
          </a:p>
          <a:p>
            <a:pPr algn="ctr"/>
            <a:r>
              <a:rPr lang="en-US" sz="1800" dirty="0"/>
              <a:t>Utah</a:t>
            </a:r>
          </a:p>
          <a:p>
            <a:pPr algn="ctr"/>
            <a:r>
              <a:rPr lang="en-US" sz="1800" dirty="0"/>
              <a:t>Wyoming</a:t>
            </a:r>
          </a:p>
          <a:p>
            <a:r>
              <a:rPr lang="en-US" sz="1800" dirty="0"/>
              <a:t> </a:t>
            </a:r>
          </a:p>
          <a:p>
            <a:br>
              <a:rPr lang="en-US" sz="1800" dirty="0"/>
            </a:br>
            <a:endParaRPr lang="en-US" sz="1800" dirty="0"/>
          </a:p>
          <a:p>
            <a:endParaRPr lang="en-US" sz="1800" dirty="0"/>
          </a:p>
        </p:txBody>
      </p:sp>
      <p:pic>
        <p:nvPicPr>
          <p:cNvPr id="9" name="Picture 8">
            <a:extLst>
              <a:ext uri="{FF2B5EF4-FFF2-40B4-BE49-F238E27FC236}">
                <a16:creationId xmlns:a16="http://schemas.microsoft.com/office/drawing/2014/main" id="{FD2C0D01-C5F6-EE4A-AF92-F7743BB43165}"/>
              </a:ext>
            </a:extLst>
          </p:cNvPr>
          <p:cNvPicPr>
            <a:picLocks noChangeAspect="1"/>
          </p:cNvPicPr>
          <p:nvPr/>
        </p:nvPicPr>
        <p:blipFill>
          <a:blip r:embed="rId4"/>
          <a:stretch>
            <a:fillRect/>
          </a:stretch>
        </p:blipFill>
        <p:spPr>
          <a:xfrm>
            <a:off x="6314901" y="818710"/>
            <a:ext cx="2759358" cy="3164353"/>
          </a:xfrm>
          <a:prstGeom prst="rect">
            <a:avLst/>
          </a:prstGeom>
        </p:spPr>
      </p:pic>
    </p:spTree>
    <p:extLst>
      <p:ext uri="{BB962C8B-B14F-4D97-AF65-F5344CB8AC3E}">
        <p14:creationId xmlns:p14="http://schemas.microsoft.com/office/powerpoint/2010/main" val="114838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1B5-99DC-0F43-B957-2426350C2644}"/>
              </a:ext>
            </a:extLst>
          </p:cNvPr>
          <p:cNvSpPr>
            <a:spLocks noGrp="1"/>
          </p:cNvSpPr>
          <p:nvPr>
            <p:ph type="title"/>
          </p:nvPr>
        </p:nvSpPr>
        <p:spPr/>
        <p:txBody>
          <a:bodyPr/>
          <a:lstStyle/>
          <a:p>
            <a:r>
              <a:rPr lang="en-US" dirty="0"/>
              <a:t>What’s New at MSRGN</a:t>
            </a:r>
          </a:p>
        </p:txBody>
      </p:sp>
      <p:sp>
        <p:nvSpPr>
          <p:cNvPr id="5" name="Text Placeholder 4">
            <a:extLst>
              <a:ext uri="{FF2B5EF4-FFF2-40B4-BE49-F238E27FC236}">
                <a16:creationId xmlns:a16="http://schemas.microsoft.com/office/drawing/2014/main" id="{EAD4D4D3-1670-2344-A991-63FB8A52D537}"/>
              </a:ext>
            </a:extLst>
          </p:cNvPr>
          <p:cNvSpPr>
            <a:spLocks noGrp="1"/>
          </p:cNvSpPr>
          <p:nvPr>
            <p:ph type="body" idx="3"/>
          </p:nvPr>
        </p:nvSpPr>
        <p:spPr>
          <a:xfrm>
            <a:off x="251141" y="1457207"/>
            <a:ext cx="5903843" cy="3362700"/>
          </a:xfrm>
        </p:spPr>
        <p:txBody>
          <a:bodyPr/>
          <a:lstStyle/>
          <a:p>
            <a:pPr marL="571500" indent="-571500">
              <a:buFont typeface="Wingdings" pitchFamily="2" charset="2"/>
              <a:buChar char="v"/>
            </a:pPr>
            <a:r>
              <a:rPr lang="en-US" sz="3600" dirty="0"/>
              <a:t>Facebook Live! Your Genetic Questions Answered</a:t>
            </a:r>
          </a:p>
          <a:p>
            <a:pPr marL="571500" indent="-571500">
              <a:buFont typeface="Wingdings" pitchFamily="2" charset="2"/>
              <a:buChar char="v"/>
            </a:pPr>
            <a:r>
              <a:rPr lang="en-US" sz="3600" dirty="0"/>
              <a:t>1</a:t>
            </a:r>
            <a:r>
              <a:rPr lang="en-US" sz="3600" baseline="30000" dirty="0"/>
              <a:t>st</a:t>
            </a:r>
            <a:r>
              <a:rPr lang="en-US" sz="3600" dirty="0"/>
              <a:t> one aired- Heidi Wallis</a:t>
            </a:r>
          </a:p>
          <a:p>
            <a:pPr marL="571500" indent="-571500">
              <a:buFont typeface="Wingdings" pitchFamily="2" charset="2"/>
              <a:buChar char="v"/>
            </a:pPr>
            <a:r>
              <a:rPr lang="en-US" sz="3600" dirty="0"/>
              <a:t>2</a:t>
            </a:r>
            <a:r>
              <a:rPr lang="en-US" sz="3600" baseline="30000" dirty="0"/>
              <a:t>nd</a:t>
            </a:r>
            <a:r>
              <a:rPr lang="en-US" sz="3600" dirty="0"/>
              <a:t> scheduled for THIS WEDNESDAY 3/20</a:t>
            </a:r>
          </a:p>
        </p:txBody>
      </p:sp>
      <p:sp>
        <p:nvSpPr>
          <p:cNvPr id="6" name="Slide Number Placeholder 5">
            <a:extLst>
              <a:ext uri="{FF2B5EF4-FFF2-40B4-BE49-F238E27FC236}">
                <a16:creationId xmlns:a16="http://schemas.microsoft.com/office/drawing/2014/main" id="{BF11D5DF-3D3D-4C41-899F-CAD2B91C2E07}"/>
              </a:ext>
            </a:extLst>
          </p:cNvPr>
          <p:cNvSpPr>
            <a:spLocks noGrp="1"/>
          </p:cNvSpPr>
          <p:nvPr>
            <p:ph type="sldNum" idx="12"/>
          </p:nvPr>
        </p:nvSpPr>
        <p:spPr/>
        <p:txBody>
          <a:bodyPr/>
          <a:lstStyle/>
          <a:p>
            <a:pPr marL="0" lvl="0" indent="0">
              <a:spcBef>
                <a:spcPts val="0"/>
              </a:spcBef>
              <a:buNone/>
            </a:pPr>
            <a:fld id="{00000000-1234-1234-1234-123412341234}" type="slidenum">
              <a:rPr lang="en" smtClean="0"/>
              <a:t>6</a:t>
            </a:fld>
            <a:endParaRPr lang="en"/>
          </a:p>
        </p:txBody>
      </p:sp>
      <p:pic>
        <p:nvPicPr>
          <p:cNvPr id="8" name="Picture 7">
            <a:extLst>
              <a:ext uri="{FF2B5EF4-FFF2-40B4-BE49-F238E27FC236}">
                <a16:creationId xmlns:a16="http://schemas.microsoft.com/office/drawing/2014/main" id="{36A3092F-622A-7942-BEFC-18655268076A}"/>
              </a:ext>
            </a:extLst>
          </p:cNvPr>
          <p:cNvPicPr>
            <a:picLocks noChangeAspect="1"/>
          </p:cNvPicPr>
          <p:nvPr/>
        </p:nvPicPr>
        <p:blipFill>
          <a:blip r:embed="rId2"/>
          <a:stretch>
            <a:fillRect/>
          </a:stretch>
        </p:blipFill>
        <p:spPr>
          <a:xfrm>
            <a:off x="5966017" y="2508139"/>
            <a:ext cx="2374901" cy="2374901"/>
          </a:xfrm>
          <a:prstGeom prst="rect">
            <a:avLst/>
          </a:prstGeom>
        </p:spPr>
      </p:pic>
    </p:spTree>
    <p:extLst>
      <p:ext uri="{BB962C8B-B14F-4D97-AF65-F5344CB8AC3E}">
        <p14:creationId xmlns:p14="http://schemas.microsoft.com/office/powerpoint/2010/main" val="224468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1B5-99DC-0F43-B957-2426350C2644}"/>
              </a:ext>
            </a:extLst>
          </p:cNvPr>
          <p:cNvSpPr>
            <a:spLocks noGrp="1"/>
          </p:cNvSpPr>
          <p:nvPr>
            <p:ph type="title"/>
          </p:nvPr>
        </p:nvSpPr>
        <p:spPr>
          <a:xfrm>
            <a:off x="457199" y="563300"/>
            <a:ext cx="6086723" cy="727800"/>
          </a:xfrm>
        </p:spPr>
        <p:txBody>
          <a:bodyPr/>
          <a:lstStyle/>
          <a:p>
            <a:r>
              <a:rPr lang="en-US" sz="3600" dirty="0"/>
              <a:t>What is a Genetic Pop-Up ?</a:t>
            </a:r>
          </a:p>
        </p:txBody>
      </p:sp>
      <p:sp>
        <p:nvSpPr>
          <p:cNvPr id="5" name="Text Placeholder 4">
            <a:extLst>
              <a:ext uri="{FF2B5EF4-FFF2-40B4-BE49-F238E27FC236}">
                <a16:creationId xmlns:a16="http://schemas.microsoft.com/office/drawing/2014/main" id="{EAD4D4D3-1670-2344-A991-63FB8A52D537}"/>
              </a:ext>
            </a:extLst>
          </p:cNvPr>
          <p:cNvSpPr>
            <a:spLocks noGrp="1"/>
          </p:cNvSpPr>
          <p:nvPr>
            <p:ph type="body" idx="3"/>
          </p:nvPr>
        </p:nvSpPr>
        <p:spPr>
          <a:xfrm>
            <a:off x="251141" y="1457207"/>
            <a:ext cx="5903843" cy="3362700"/>
          </a:xfrm>
        </p:spPr>
        <p:txBody>
          <a:bodyPr/>
          <a:lstStyle/>
          <a:p>
            <a:pPr marL="571500" indent="-571500">
              <a:buFont typeface="Wingdings" pitchFamily="2" charset="2"/>
              <a:buChar char="v"/>
            </a:pPr>
            <a:r>
              <a:rPr lang="en-US" b="1" dirty="0"/>
              <a:t>A Genetics Pop-up</a:t>
            </a:r>
            <a:r>
              <a:rPr lang="en-US" dirty="0"/>
              <a:t> is a small (5-8 person) gathering, held in your local community, spearheaded by you, a genetic ambassador, to share genetic resources. </a:t>
            </a:r>
          </a:p>
          <a:p>
            <a:pPr marL="571500" indent="-571500">
              <a:buFont typeface="Wingdings" pitchFamily="2" charset="2"/>
              <a:buChar char="v"/>
            </a:pPr>
            <a:endParaRPr lang="en-US" dirty="0"/>
          </a:p>
          <a:p>
            <a:pPr marL="571500" indent="-571500">
              <a:buFont typeface="Wingdings" pitchFamily="2" charset="2"/>
              <a:buChar char="v"/>
            </a:pPr>
            <a:r>
              <a:rPr lang="en-US" dirty="0"/>
              <a:t>Details:</a:t>
            </a:r>
          </a:p>
          <a:p>
            <a:pPr marL="571500" indent="-571500">
              <a:buFont typeface="Wingdings" pitchFamily="2" charset="2"/>
              <a:buChar char="v"/>
            </a:pPr>
            <a:r>
              <a:rPr lang="en-US" dirty="0"/>
              <a:t>MSRGN will send you (Gene in a Box resource + sign in sheet) </a:t>
            </a:r>
          </a:p>
          <a:p>
            <a:pPr marL="571500" indent="-571500">
              <a:buFont typeface="Wingdings" pitchFamily="2" charset="2"/>
              <a:buChar char="v"/>
            </a:pPr>
            <a:r>
              <a:rPr lang="en-US" dirty="0"/>
              <a:t>MSRGN will provide a $300 budget to cover a $20 stipend/gift card per attendee, and the remainder of the budget may be used for food/drink (no alcohol!) at the pop-up! </a:t>
            </a:r>
          </a:p>
          <a:p>
            <a:pPr marL="571500" indent="-571500">
              <a:buFont typeface="Wingdings" pitchFamily="2" charset="2"/>
              <a:buChar char="v"/>
            </a:pPr>
            <a:r>
              <a:rPr lang="en-US" dirty="0"/>
              <a:t>Genetic Ambassadors will help by picking a date</a:t>
            </a:r>
          </a:p>
          <a:p>
            <a:pPr marL="571500" indent="-571500">
              <a:buFont typeface="Wingdings" pitchFamily="2" charset="2"/>
              <a:buChar char="v"/>
            </a:pPr>
            <a:r>
              <a:rPr lang="en-US" dirty="0"/>
              <a:t>a location (local deli, coffee shop, restaurant, etc.) </a:t>
            </a:r>
          </a:p>
          <a:p>
            <a:pPr marL="571500" indent="-571500">
              <a:buFont typeface="Wingdings" pitchFamily="2" charset="2"/>
              <a:buChar char="v"/>
            </a:pPr>
            <a:r>
              <a:rPr lang="en-US" dirty="0"/>
              <a:t>And personally invite 5-8 families, community members, educators, etc., who could benefit from genetic information, resources, and being connected to our region and MSRGN.</a:t>
            </a:r>
            <a:br>
              <a:rPr lang="en-US" sz="3600" dirty="0"/>
            </a:br>
            <a:br>
              <a:rPr lang="en-US" sz="3600" dirty="0"/>
            </a:br>
            <a:br>
              <a:rPr lang="en-US" sz="3600" dirty="0"/>
            </a:br>
            <a:br>
              <a:rPr lang="en-US" sz="3600" dirty="0"/>
            </a:br>
            <a:endParaRPr lang="en-US" sz="3600" dirty="0"/>
          </a:p>
        </p:txBody>
      </p:sp>
      <p:sp>
        <p:nvSpPr>
          <p:cNvPr id="6" name="Slide Number Placeholder 5">
            <a:extLst>
              <a:ext uri="{FF2B5EF4-FFF2-40B4-BE49-F238E27FC236}">
                <a16:creationId xmlns:a16="http://schemas.microsoft.com/office/drawing/2014/main" id="{BF11D5DF-3D3D-4C41-899F-CAD2B91C2E07}"/>
              </a:ext>
            </a:extLst>
          </p:cNvPr>
          <p:cNvSpPr>
            <a:spLocks noGrp="1"/>
          </p:cNvSpPr>
          <p:nvPr>
            <p:ph type="sldNum" idx="12"/>
          </p:nvPr>
        </p:nvSpPr>
        <p:spPr/>
        <p:txBody>
          <a:bodyPr/>
          <a:lstStyle/>
          <a:p>
            <a:pPr marL="0" lvl="0" indent="0">
              <a:spcBef>
                <a:spcPts val="0"/>
              </a:spcBef>
              <a:buNone/>
            </a:pPr>
            <a:fld id="{00000000-1234-1234-1234-123412341234}" type="slidenum">
              <a:rPr lang="en" smtClean="0"/>
              <a:t>7</a:t>
            </a:fld>
            <a:endParaRPr lang="en"/>
          </a:p>
        </p:txBody>
      </p:sp>
    </p:spTree>
    <p:extLst>
      <p:ext uri="{BB962C8B-B14F-4D97-AF65-F5344CB8AC3E}">
        <p14:creationId xmlns:p14="http://schemas.microsoft.com/office/powerpoint/2010/main" val="3924136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1B5-99DC-0F43-B957-2426350C2644}"/>
              </a:ext>
            </a:extLst>
          </p:cNvPr>
          <p:cNvSpPr>
            <a:spLocks noGrp="1"/>
          </p:cNvSpPr>
          <p:nvPr>
            <p:ph type="title"/>
          </p:nvPr>
        </p:nvSpPr>
        <p:spPr>
          <a:xfrm>
            <a:off x="457199" y="563300"/>
            <a:ext cx="6086723" cy="727800"/>
          </a:xfrm>
        </p:spPr>
        <p:txBody>
          <a:bodyPr/>
          <a:lstStyle/>
          <a:p>
            <a:r>
              <a:rPr lang="en-US" sz="3600" dirty="0"/>
              <a:t>When is the Genetic Pop Up?</a:t>
            </a:r>
          </a:p>
        </p:txBody>
      </p:sp>
      <p:sp>
        <p:nvSpPr>
          <p:cNvPr id="5" name="Text Placeholder 4">
            <a:extLst>
              <a:ext uri="{FF2B5EF4-FFF2-40B4-BE49-F238E27FC236}">
                <a16:creationId xmlns:a16="http://schemas.microsoft.com/office/drawing/2014/main" id="{EAD4D4D3-1670-2344-A991-63FB8A52D537}"/>
              </a:ext>
            </a:extLst>
          </p:cNvPr>
          <p:cNvSpPr>
            <a:spLocks noGrp="1"/>
          </p:cNvSpPr>
          <p:nvPr>
            <p:ph type="body" idx="3"/>
          </p:nvPr>
        </p:nvSpPr>
        <p:spPr>
          <a:xfrm>
            <a:off x="251141" y="1457207"/>
            <a:ext cx="5903843" cy="3362700"/>
          </a:xfrm>
        </p:spPr>
        <p:txBody>
          <a:bodyPr/>
          <a:lstStyle/>
          <a:p>
            <a:pPr marL="571500" indent="-571500">
              <a:buFont typeface="Wingdings" pitchFamily="2" charset="2"/>
              <a:buChar char="v"/>
            </a:pPr>
            <a:r>
              <a:rPr lang="en-US" b="1" dirty="0"/>
              <a:t>Time line:</a:t>
            </a:r>
          </a:p>
          <a:p>
            <a:pPr marL="571500" indent="-571500">
              <a:buFont typeface="Wingdings" pitchFamily="2" charset="2"/>
              <a:buChar char="v"/>
            </a:pPr>
            <a:endParaRPr lang="en-US" b="1" dirty="0"/>
          </a:p>
          <a:p>
            <a:pPr marL="571500" indent="-571500">
              <a:buFont typeface="Wingdings" pitchFamily="2" charset="2"/>
              <a:buChar char="v"/>
            </a:pPr>
            <a:r>
              <a:rPr lang="en-US" b="1" dirty="0"/>
              <a:t>Survey Monkey to apply and request a POP UP for your state will go out this week!</a:t>
            </a:r>
          </a:p>
          <a:p>
            <a:pPr>
              <a:buNone/>
            </a:pPr>
            <a:endParaRPr lang="en-US" dirty="0"/>
          </a:p>
          <a:p>
            <a:pPr marL="571500" indent="-571500">
              <a:buFont typeface="Wingdings" pitchFamily="2" charset="2"/>
              <a:buChar char="v"/>
            </a:pPr>
            <a:r>
              <a:rPr lang="en-US" dirty="0"/>
              <a:t>We have funds for </a:t>
            </a:r>
            <a:r>
              <a:rPr lang="en-US" b="1" dirty="0"/>
              <a:t>ONE pop up available per state </a:t>
            </a:r>
            <a:r>
              <a:rPr lang="en-US" dirty="0"/>
              <a:t>through 3/31/19. If all the pop-ups have not been claimed by 3/31, then we will open it up to multiple pop-ups from other states in our region, first come first serve.</a:t>
            </a:r>
            <a:endParaRPr lang="en-US" sz="3600" dirty="0"/>
          </a:p>
          <a:p>
            <a:pPr marL="571500" indent="-571500">
              <a:buFont typeface="Wingdings" pitchFamily="2" charset="2"/>
              <a:buChar char="v"/>
            </a:pPr>
            <a:r>
              <a:rPr lang="en-US" dirty="0"/>
              <a:t>We are asking that the pop-up date be before 5/31/19 and that receipts for reimbursement be turned in (along with a sign in sheet we will provide) before 6/30/19.</a:t>
            </a:r>
            <a:br>
              <a:rPr lang="en-US" sz="3600" dirty="0"/>
            </a:br>
            <a:br>
              <a:rPr lang="en-US" sz="3600" dirty="0"/>
            </a:br>
            <a:br>
              <a:rPr lang="en-US" sz="3600" dirty="0"/>
            </a:br>
            <a:br>
              <a:rPr lang="en-US" sz="3600" dirty="0"/>
            </a:br>
            <a:endParaRPr lang="en-US" sz="3600" dirty="0"/>
          </a:p>
        </p:txBody>
      </p:sp>
      <p:sp>
        <p:nvSpPr>
          <p:cNvPr id="6" name="Slide Number Placeholder 5">
            <a:extLst>
              <a:ext uri="{FF2B5EF4-FFF2-40B4-BE49-F238E27FC236}">
                <a16:creationId xmlns:a16="http://schemas.microsoft.com/office/drawing/2014/main" id="{BF11D5DF-3D3D-4C41-899F-CAD2B91C2E07}"/>
              </a:ext>
            </a:extLst>
          </p:cNvPr>
          <p:cNvSpPr>
            <a:spLocks noGrp="1"/>
          </p:cNvSpPr>
          <p:nvPr>
            <p:ph type="sldNum" idx="12"/>
          </p:nvPr>
        </p:nvSpPr>
        <p:spPr/>
        <p:txBody>
          <a:bodyPr/>
          <a:lstStyle/>
          <a:p>
            <a:pPr marL="0" lvl="0" indent="0">
              <a:spcBef>
                <a:spcPts val="0"/>
              </a:spcBef>
              <a:buNone/>
            </a:pPr>
            <a:fld id="{00000000-1234-1234-1234-123412341234}" type="slidenum">
              <a:rPr lang="en" smtClean="0"/>
              <a:t>8</a:t>
            </a:fld>
            <a:endParaRPr lang="en"/>
          </a:p>
        </p:txBody>
      </p:sp>
    </p:spTree>
    <p:extLst>
      <p:ext uri="{BB962C8B-B14F-4D97-AF65-F5344CB8AC3E}">
        <p14:creationId xmlns:p14="http://schemas.microsoft.com/office/powerpoint/2010/main" val="253087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3135375" y="159819"/>
            <a:ext cx="6070130" cy="690900"/>
          </a:xfrm>
          <a:prstGeom prst="rect">
            <a:avLst/>
          </a:prstGeom>
        </p:spPr>
        <p:txBody>
          <a:bodyPr wrap="square" lIns="91425" tIns="91425" rIns="91425" bIns="91425" anchor="b" anchorCtr="0">
            <a:noAutofit/>
          </a:bodyPr>
          <a:lstStyle/>
          <a:p>
            <a:pPr marL="0" lvl="0" indent="0" rtl="0">
              <a:spcBef>
                <a:spcPts val="0"/>
              </a:spcBef>
              <a:buNone/>
            </a:pPr>
            <a:r>
              <a:rPr lang="en-US" dirty="0"/>
              <a:t>Scholarships Available!</a:t>
            </a:r>
            <a:endParaRPr lang="en" dirty="0"/>
          </a:p>
        </p:txBody>
      </p:sp>
      <p:sp>
        <p:nvSpPr>
          <p:cNvPr id="138" name="Shape 138"/>
          <p:cNvSpPr txBox="1">
            <a:spLocks noGrp="1"/>
          </p:cNvSpPr>
          <p:nvPr>
            <p:ph type="sldNum" idx="12"/>
          </p:nvPr>
        </p:nvSpPr>
        <p:spPr>
          <a:xfrm>
            <a:off x="8529584" y="47498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9</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766" y="4567505"/>
            <a:ext cx="1665377" cy="499613"/>
          </a:xfrm>
          <a:prstGeom prst="rect">
            <a:avLst/>
          </a:prstGeom>
        </p:spPr>
      </p:pic>
      <p:sp>
        <p:nvSpPr>
          <p:cNvPr id="8" name="Text Placeholder 4">
            <a:extLst>
              <a:ext uri="{FF2B5EF4-FFF2-40B4-BE49-F238E27FC236}">
                <a16:creationId xmlns:a16="http://schemas.microsoft.com/office/drawing/2014/main" id="{38584BA9-573B-A248-A32B-BCBD97E4F614}"/>
              </a:ext>
            </a:extLst>
          </p:cNvPr>
          <p:cNvSpPr txBox="1">
            <a:spLocks/>
          </p:cNvSpPr>
          <p:nvPr/>
        </p:nvSpPr>
        <p:spPr>
          <a:xfrm>
            <a:off x="3019738" y="1204805"/>
            <a:ext cx="5903843" cy="336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571500" indent="-571500">
              <a:buFont typeface="Wingdings" pitchFamily="2" charset="2"/>
              <a:buChar char="v"/>
            </a:pPr>
            <a:r>
              <a:rPr lang="en-US" dirty="0">
                <a:solidFill>
                  <a:schemeClr val="bg1"/>
                </a:solidFill>
              </a:rPr>
              <a:t>Offered from the National Genetics Education and Family Support Center (Genetic Alliance, Family Voices and P2P)</a:t>
            </a:r>
          </a:p>
          <a:p>
            <a:pPr marL="571500" indent="-571500">
              <a:buFont typeface="Wingdings" pitchFamily="2" charset="2"/>
              <a:buChar char="v"/>
            </a:pPr>
            <a:endParaRPr lang="en-US" dirty="0">
              <a:solidFill>
                <a:schemeClr val="bg1"/>
              </a:solidFill>
            </a:endParaRPr>
          </a:p>
          <a:p>
            <a:pPr marL="571500" indent="-571500">
              <a:buFont typeface="Wingdings" pitchFamily="2" charset="2"/>
              <a:buChar char="v"/>
            </a:pPr>
            <a:r>
              <a:rPr lang="en-US" dirty="0">
                <a:solidFill>
                  <a:schemeClr val="bg1"/>
                </a:solidFill>
              </a:rPr>
              <a:t>Scholarship #1- The Building Partnership Skills Workshops which </a:t>
            </a:r>
            <a:r>
              <a:rPr lang="en-US" i="1" dirty="0">
                <a:solidFill>
                  <a:schemeClr val="bg1"/>
                </a:solidFill>
              </a:rPr>
              <a:t>will be held in Kansas City, MO, April 4</a:t>
            </a:r>
            <a:r>
              <a:rPr lang="en-US" i="1" baseline="30000" dirty="0">
                <a:solidFill>
                  <a:schemeClr val="bg1"/>
                </a:solidFill>
              </a:rPr>
              <a:t>th</a:t>
            </a:r>
            <a:r>
              <a:rPr lang="en-US" i="1" dirty="0">
                <a:solidFill>
                  <a:schemeClr val="bg1"/>
                </a:solidFill>
              </a:rPr>
              <a:t>-5</a:t>
            </a:r>
            <a:r>
              <a:rPr lang="en-US" i="1" baseline="30000" dirty="0">
                <a:solidFill>
                  <a:schemeClr val="bg1"/>
                </a:solidFill>
              </a:rPr>
              <a:t>th</a:t>
            </a:r>
            <a:r>
              <a:rPr lang="en-US" dirty="0">
                <a:solidFill>
                  <a:schemeClr val="bg1"/>
                </a:solidFill>
              </a:rPr>
              <a:t>. Family Voices will cover travel expenses up to $1500, for flight, hotel, and meal costs. In addition, Family Voices will cover the registration fee and provide the family leader with a $300 stipend to support their time and other expenses they incur.  Deadline – 3/20/19</a:t>
            </a:r>
          </a:p>
          <a:p>
            <a:pPr marL="571500" indent="-571500">
              <a:buFont typeface="Wingdings" pitchFamily="2" charset="2"/>
              <a:buChar char="v"/>
            </a:pPr>
            <a:endParaRPr lang="en-US" dirty="0">
              <a:solidFill>
                <a:schemeClr val="bg1"/>
              </a:solidFill>
            </a:endParaRPr>
          </a:p>
          <a:p>
            <a:pPr marL="571500" indent="-571500">
              <a:buFont typeface="Wingdings" pitchFamily="2" charset="2"/>
              <a:buChar char="v"/>
            </a:pPr>
            <a:r>
              <a:rPr lang="en-US" dirty="0">
                <a:solidFill>
                  <a:schemeClr val="bg1"/>
                </a:solidFill>
              </a:rPr>
              <a:t>Email Kristi ASAP if interested! </a:t>
            </a:r>
            <a:r>
              <a:rPr lang="en-US" dirty="0" err="1">
                <a:solidFill>
                  <a:schemeClr val="bg1"/>
                </a:solidFill>
              </a:rPr>
              <a:t>Kwees@mountainstatesgenetics.org</a:t>
            </a:r>
            <a:endParaRPr lang="en-US" dirty="0">
              <a:solidFill>
                <a:schemeClr val="bg1"/>
              </a:solidFill>
            </a:endParaRPr>
          </a:p>
          <a:p>
            <a:pPr marL="571500" indent="-571500">
              <a:buFont typeface="Wingdings" pitchFamily="2" charset="2"/>
              <a:buChar char="v"/>
            </a:pPr>
            <a:endParaRPr lang="en-US" dirty="0">
              <a:solidFill>
                <a:schemeClr val="bg1"/>
              </a:solidFill>
            </a:endParaRPr>
          </a:p>
          <a:p>
            <a:endParaRPr lang="en-US" dirty="0">
              <a:solidFill>
                <a:schemeClr val="bg1"/>
              </a:solidFill>
            </a:endParaRPr>
          </a:p>
          <a:p>
            <a:br>
              <a:rPr lang="en-US" sz="3600" dirty="0"/>
            </a:br>
            <a:br>
              <a:rPr lang="en-US" sz="3600" dirty="0"/>
            </a:br>
            <a:br>
              <a:rPr lang="en-US" sz="3600" dirty="0"/>
            </a:br>
            <a:br>
              <a:rPr lang="en-US" sz="3600" dirty="0"/>
            </a:br>
            <a:endParaRPr lang="en-US" sz="3600" dirty="0"/>
          </a:p>
        </p:txBody>
      </p:sp>
    </p:spTree>
    <p:extLst>
      <p:ext uri="{BB962C8B-B14F-4D97-AF65-F5344CB8AC3E}">
        <p14:creationId xmlns:p14="http://schemas.microsoft.com/office/powerpoint/2010/main" val="75107052"/>
      </p:ext>
    </p:extLst>
  </p:cSld>
  <p:clrMapOvr>
    <a:masterClrMapping/>
  </p:clrMapOvr>
</p:sld>
</file>

<file path=ppt/theme/theme1.xml><?xml version="1.0" encoding="utf-8"?>
<a:theme xmlns:a="http://schemas.openxmlformats.org/drawingml/2006/main" name="Nest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14111</TotalTime>
  <Words>542</Words>
  <Application>Microsoft Macintosh PowerPoint</Application>
  <PresentationFormat>On-screen Show (16:9)</PresentationFormat>
  <Paragraphs>95</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Athelas</vt:lpstr>
      <vt:lpstr>Droid Serif</vt:lpstr>
      <vt:lpstr>Georgia</vt:lpstr>
      <vt:lpstr>Pontano Sans</vt:lpstr>
      <vt:lpstr>Wingdings</vt:lpstr>
      <vt:lpstr>Nestor template</vt:lpstr>
      <vt:lpstr>Genetic Ambassador March 2019 Call</vt:lpstr>
      <vt:lpstr>Hello!</vt:lpstr>
      <vt:lpstr>Mission:  To ensure that individuals with genetic disorders and their families have access to quality care and appropriate genetic expertise and information through facilitating a professional network of genetics clinics, key primary care practices, consumer advocates, and state health department resources. </vt:lpstr>
      <vt:lpstr>What is a Genetic Ambassador?</vt:lpstr>
      <vt:lpstr>WHO?</vt:lpstr>
      <vt:lpstr>What’s New at MSRGN</vt:lpstr>
      <vt:lpstr>What is a Genetic Pop-Up ?</vt:lpstr>
      <vt:lpstr>When is the Genetic Pop Up?</vt:lpstr>
      <vt:lpstr>Scholarships Available!</vt:lpstr>
      <vt:lpstr>Scholarships Available!</vt:lpstr>
      <vt:lpstr>Genetic Ambassador Facebook Group</vt:lpstr>
      <vt:lpstr>MSRGN Facebook Page and Twitter</vt:lpstr>
      <vt:lpstr>FACEBOOK LIVE!!  This Wednesday</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Kristi Wees</cp:lastModifiedBy>
  <cp:revision>65</cp:revision>
  <cp:lastPrinted>2018-01-09T20:12:34Z</cp:lastPrinted>
  <dcterms:modified xsi:type="dcterms:W3CDTF">2019-03-19T10:43:27Z</dcterms:modified>
</cp:coreProperties>
</file>