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handoutMasterIdLst>
    <p:handoutMasterId r:id="rId14"/>
  </p:handoutMasterIdLst>
  <p:sldIdLst>
    <p:sldId id="368" r:id="rId2"/>
    <p:sldId id="399" r:id="rId3"/>
    <p:sldId id="400" r:id="rId4"/>
    <p:sldId id="401" r:id="rId5"/>
    <p:sldId id="473" r:id="rId6"/>
    <p:sldId id="474" r:id="rId7"/>
    <p:sldId id="475" r:id="rId8"/>
    <p:sldId id="476" r:id="rId9"/>
    <p:sldId id="402" r:id="rId10"/>
    <p:sldId id="403" r:id="rId11"/>
    <p:sldId id="408" r:id="rId12"/>
  </p:sldIdLst>
  <p:sldSz cx="9144000" cy="6858000" type="screen4x3"/>
  <p:notesSz cx="7077075" cy="9028113"/>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4">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pelham" initials="a" lastIdx="6" clrIdx="0"/>
  <p:cmAuthor id="1" name="diana" initials="d" lastIdx="1" clrIdx="1">
    <p:extLst>
      <p:ext uri="{19B8F6BF-5375-455C-9EA6-DF929625EA0E}">
        <p15:presenceInfo xmlns:p15="http://schemas.microsoft.com/office/powerpoint/2012/main" userId="diana" providerId="None"/>
      </p:ext>
    </p:extLst>
  </p:cmAuthor>
  <p:cmAuthor id="2" name="Ayo"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918"/>
    <a:srgbClr val="FF33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9" autoAdjust="0"/>
    <p:restoredTop sz="66327" autoAdjust="0"/>
  </p:normalViewPr>
  <p:slideViewPr>
    <p:cSldViewPr>
      <p:cViewPr varScale="1">
        <p:scale>
          <a:sx n="82" d="100"/>
          <a:sy n="82" d="100"/>
        </p:scale>
        <p:origin x="30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101"/>
    </p:cViewPr>
  </p:sorterViewPr>
  <p:notesViewPr>
    <p:cSldViewPr>
      <p:cViewPr>
        <p:scale>
          <a:sx n="50" d="100"/>
          <a:sy n="50" d="100"/>
        </p:scale>
        <p:origin x="-570" y="-126"/>
      </p:cViewPr>
      <p:guideLst>
        <p:guide orient="horz" pos="2844"/>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50850"/>
          </a:xfrm>
          <a:prstGeom prst="rect">
            <a:avLst/>
          </a:prstGeom>
        </p:spPr>
        <p:txBody>
          <a:bodyPr vert="horz" lIns="91440" tIns="45720" rIns="91440" bIns="45720" rtlCol="0"/>
          <a:lstStyle>
            <a:lvl1pPr algn="r">
              <a:defRPr sz="1200"/>
            </a:lvl1pPr>
          </a:lstStyle>
          <a:p>
            <a:fld id="{FBD3B3D6-FBB6-4774-9EB4-75E7C00C8787}" type="datetimeFigureOut">
              <a:rPr lang="en-US" smtClean="0"/>
              <a:pPr/>
              <a:t>3/19/19</a:t>
            </a:fld>
            <a:endParaRPr lang="en-US"/>
          </a:p>
        </p:txBody>
      </p:sp>
      <p:sp>
        <p:nvSpPr>
          <p:cNvPr id="4" name="Footer Placeholder 3"/>
          <p:cNvSpPr>
            <a:spLocks noGrp="1"/>
          </p:cNvSpPr>
          <p:nvPr>
            <p:ph type="ftr" sz="quarter" idx="2"/>
          </p:nvPr>
        </p:nvSpPr>
        <p:spPr>
          <a:xfrm>
            <a:off x="0" y="8575675"/>
            <a:ext cx="3067050" cy="4508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575675"/>
            <a:ext cx="3067050" cy="450850"/>
          </a:xfrm>
          <a:prstGeom prst="rect">
            <a:avLst/>
          </a:prstGeom>
        </p:spPr>
        <p:txBody>
          <a:bodyPr vert="horz" lIns="91440" tIns="45720" rIns="91440" bIns="45720" rtlCol="0" anchor="b"/>
          <a:lstStyle>
            <a:lvl1pPr algn="r">
              <a:defRPr sz="1200"/>
            </a:lvl1pPr>
          </a:lstStyle>
          <a:p>
            <a:fld id="{42A8C0E0-62B6-4470-BD78-0F37C5559C9B}" type="slidenum">
              <a:rPr lang="en-US" smtClean="0"/>
              <a:pPr/>
              <a:t>‹#›</a:t>
            </a:fld>
            <a:endParaRPr lang="en-US"/>
          </a:p>
        </p:txBody>
      </p:sp>
    </p:spTree>
    <p:extLst>
      <p:ext uri="{BB962C8B-B14F-4D97-AF65-F5344CB8AC3E}">
        <p14:creationId xmlns:p14="http://schemas.microsoft.com/office/powerpoint/2010/main" val="3474685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51406"/>
          </a:xfrm>
          <a:prstGeom prst="rect">
            <a:avLst/>
          </a:prstGeom>
        </p:spPr>
        <p:txBody>
          <a:bodyPr vert="horz" lIns="92024" tIns="46012" rIns="92024" bIns="46012" rtlCol="0"/>
          <a:lstStyle>
            <a:lvl1pPr algn="l">
              <a:defRPr sz="1200"/>
            </a:lvl1pPr>
          </a:lstStyle>
          <a:p>
            <a:endParaRPr lang="en-US"/>
          </a:p>
        </p:txBody>
      </p:sp>
      <p:sp>
        <p:nvSpPr>
          <p:cNvPr id="4" name="Slide Image Placeholder 3"/>
          <p:cNvSpPr>
            <a:spLocks noGrp="1" noRot="1" noChangeAspect="1"/>
          </p:cNvSpPr>
          <p:nvPr>
            <p:ph type="sldImg" idx="2"/>
          </p:nvPr>
        </p:nvSpPr>
        <p:spPr>
          <a:xfrm>
            <a:off x="1919288" y="557213"/>
            <a:ext cx="2843212" cy="2132012"/>
          </a:xfrm>
          <a:prstGeom prst="rect">
            <a:avLst/>
          </a:prstGeom>
          <a:noFill/>
          <a:ln w="12700">
            <a:solidFill>
              <a:prstClr val="black"/>
            </a:solidFill>
          </a:ln>
        </p:spPr>
        <p:txBody>
          <a:bodyPr vert="horz" lIns="92024" tIns="46012" rIns="92024" bIns="46012" rtlCol="0" anchor="ctr"/>
          <a:lstStyle/>
          <a:p>
            <a:endParaRPr lang="en-US"/>
          </a:p>
        </p:txBody>
      </p:sp>
      <p:sp>
        <p:nvSpPr>
          <p:cNvPr id="5" name="Notes Placeholder 4"/>
          <p:cNvSpPr>
            <a:spLocks noGrp="1"/>
          </p:cNvSpPr>
          <p:nvPr>
            <p:ph type="body" sz="quarter" idx="3"/>
          </p:nvPr>
        </p:nvSpPr>
        <p:spPr>
          <a:xfrm>
            <a:off x="425510" y="2828727"/>
            <a:ext cx="6226054" cy="5715464"/>
          </a:xfrm>
          <a:prstGeom prst="rect">
            <a:avLst/>
          </a:prstGeom>
        </p:spPr>
        <p:txBody>
          <a:bodyPr vert="horz" lIns="92024" tIns="46012" rIns="92024" bIns="460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575141"/>
            <a:ext cx="3066732" cy="451406"/>
          </a:xfrm>
          <a:prstGeom prst="rect">
            <a:avLst/>
          </a:prstGeom>
        </p:spPr>
        <p:txBody>
          <a:bodyPr vert="horz" lIns="92024" tIns="46012" rIns="92024" bIns="46012" rtlCol="0" anchor="b"/>
          <a:lstStyle>
            <a:lvl1pPr algn="l">
              <a:defRPr sz="1200"/>
            </a:lvl1pPr>
          </a:lstStyle>
          <a:p>
            <a:endParaRPr lang="en-US"/>
          </a:p>
        </p:txBody>
      </p:sp>
      <p:sp>
        <p:nvSpPr>
          <p:cNvPr id="8" name="Slide Number Placeholder 7"/>
          <p:cNvSpPr>
            <a:spLocks noGrp="1"/>
          </p:cNvSpPr>
          <p:nvPr>
            <p:ph type="sldNum" sz="quarter" idx="5"/>
          </p:nvPr>
        </p:nvSpPr>
        <p:spPr>
          <a:xfrm>
            <a:off x="4008339" y="8574723"/>
            <a:ext cx="3067155" cy="451864"/>
          </a:xfrm>
          <a:prstGeom prst="rect">
            <a:avLst/>
          </a:prstGeom>
        </p:spPr>
        <p:txBody>
          <a:bodyPr vert="horz" lIns="89300" tIns="44650" rIns="89300" bIns="44650" rtlCol="0" anchor="b"/>
          <a:lstStyle>
            <a:lvl1pPr algn="r">
              <a:defRPr sz="1200"/>
            </a:lvl1pPr>
          </a:lstStyle>
          <a:p>
            <a:fld id="{1D94A9CC-91BA-4D30-8CFB-B7A6E1279EEA}" type="slidenum">
              <a:rPr lang="en-US" smtClean="0"/>
              <a:pPr/>
              <a:t>‹#›</a:t>
            </a:fld>
            <a:endParaRPr lang="en-US"/>
          </a:p>
        </p:txBody>
      </p:sp>
    </p:spTree>
    <p:extLst>
      <p:ext uri="{BB962C8B-B14F-4D97-AF65-F5344CB8AC3E}">
        <p14:creationId xmlns:p14="http://schemas.microsoft.com/office/powerpoint/2010/main" val="9414397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ffectivemeetings.com/"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imd.ch/research/challenges/TC069-08.cfm" TargetMode="External"/><Relationship Id="rId4" Type="http://schemas.openxmlformats.org/officeDocument/2006/relationships/hyperlink" Target="http://sabes.org/resources/facilitationguide.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livescience.com/21478-what-is-culture-definition-o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merriam-webster.com/dictionary/cultur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15jdTQIr7j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#38: </a:t>
            </a:r>
            <a:r>
              <a:rPr lang="en-US" dirty="0"/>
              <a:t> Welcome and Introduction - </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marR="0" lvl="0" indent="-167438" algn="l" defTabSz="9202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*Give a brief background of your experience</a:t>
            </a:r>
            <a:r>
              <a:rPr lang="en-US" baseline="0" dirty="0"/>
              <a:t> (relevant to the group you are speaking to)</a:t>
            </a:r>
            <a:r>
              <a:rPr lang="en-US" dirty="0"/>
              <a:t>. Add information about why your family organization is offering this leadership</a:t>
            </a:r>
            <a:r>
              <a:rPr lang="en-US" baseline="0" dirty="0"/>
              <a:t> development to families, and how your family organization is available to support and collaborate with parent leaders interested in serving on groups, </a:t>
            </a:r>
            <a:r>
              <a:rPr lang="en-US" sz="1200" b="0" i="0" kern="1200" dirty="0">
                <a:solidFill>
                  <a:schemeClr val="tx1"/>
                </a:solidFill>
                <a:effectLst/>
                <a:latin typeface="+mn-lt"/>
                <a:ea typeface="+mn-ea"/>
                <a:cs typeface="+mn-cs"/>
              </a:rPr>
              <a:t>and how connection to your family organization can provide support, information about challenges, barriers, and solutions for a range of diverse families, and ongoing support.</a:t>
            </a:r>
            <a:r>
              <a:rPr lang="en-US" baseline="0" dirty="0"/>
              <a:t> This training was developed by a family-led organization, Wisconsin FACETS, and modified as part of the Family Voices National Center for Family-Professional Partnerships. </a:t>
            </a:r>
            <a:r>
              <a:rPr lang="en-US" sz="1200" b="0" i="0" kern="1200" dirty="0">
                <a:solidFill>
                  <a:schemeClr val="tx1"/>
                </a:solidFill>
                <a:effectLst/>
                <a:latin typeface="+mn-lt"/>
                <a:ea typeface="+mn-ea"/>
                <a:cs typeface="+mn-cs"/>
              </a:rPr>
              <a:t>F2Fs/FV</a:t>
            </a:r>
            <a:r>
              <a:rPr lang="en-US" sz="1200" b="0" i="0" kern="1200" baseline="0" dirty="0">
                <a:solidFill>
                  <a:schemeClr val="tx1"/>
                </a:solidFill>
                <a:effectLst/>
                <a:latin typeface="+mn-lt"/>
                <a:ea typeface="+mn-ea"/>
                <a:cs typeface="+mn-cs"/>
              </a:rPr>
              <a:t> SAOs</a:t>
            </a:r>
            <a:r>
              <a:rPr lang="en-US" sz="1200" b="0" i="0" kern="1200" dirty="0">
                <a:solidFill>
                  <a:schemeClr val="tx1"/>
                </a:solidFill>
                <a:effectLst/>
                <a:latin typeface="+mn-lt"/>
                <a:ea typeface="+mn-ea"/>
                <a:cs typeface="+mn-cs"/>
              </a:rPr>
              <a:t> are connected across the country through Family Voices and bring that national connection of shared experiences and approaches through their peer supported family organizations in every state.  This nationally connected voice makes family engagement at every level stronger.</a:t>
            </a:r>
            <a:endParaRPr lang="en-US" dirty="0"/>
          </a:p>
          <a:p>
            <a:pPr marL="167438" indent="-167438" defTabSz="920239">
              <a:buFont typeface="Arial" panose="020B0604020202020204" pitchFamily="34" charset="0"/>
              <a:buChar char="•"/>
              <a:defRPr/>
            </a:pPr>
            <a:endParaRPr lang="en-US" dirty="0"/>
          </a:p>
          <a:p>
            <a:r>
              <a:rPr lang="en-US" b="1" dirty="0"/>
              <a:t> </a:t>
            </a:r>
            <a:endParaRPr lang="en-US" dirty="0"/>
          </a:p>
          <a:p>
            <a:r>
              <a:rPr lang="en-US" b="1" dirty="0"/>
              <a:t>Activities  </a:t>
            </a:r>
            <a:endParaRPr lang="en-US" dirty="0"/>
          </a:p>
          <a:p>
            <a:endParaRPr lang="en-US" dirty="0"/>
          </a:p>
        </p:txBody>
      </p:sp>
      <p:sp>
        <p:nvSpPr>
          <p:cNvPr id="5" name="Slide Number Placeholder 4"/>
          <p:cNvSpPr>
            <a:spLocks noGrp="1"/>
          </p:cNvSpPr>
          <p:nvPr>
            <p:ph type="sldNum" sz="quarter" idx="10"/>
          </p:nvPr>
        </p:nvSpPr>
        <p:spPr/>
        <p:txBody>
          <a:bodyPr/>
          <a:lstStyle/>
          <a:p>
            <a:fld id="{1D94A9CC-91BA-4D30-8CFB-B7A6E1279EEA}" type="slidenum">
              <a:rPr lang="en-US" smtClean="0"/>
              <a:pPr/>
              <a:t>1</a:t>
            </a:fld>
            <a:endParaRPr lang="en-US"/>
          </a:p>
        </p:txBody>
      </p:sp>
    </p:spTree>
    <p:extLst>
      <p:ext uri="{BB962C8B-B14F-4D97-AF65-F5344CB8AC3E}">
        <p14:creationId xmlns:p14="http://schemas.microsoft.com/office/powerpoint/2010/main" val="3346322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#75:  </a:t>
            </a:r>
            <a:r>
              <a:rPr lang="en-US" dirty="0"/>
              <a:t>Two-Way Communication - </a:t>
            </a:r>
          </a:p>
          <a:p>
            <a:r>
              <a:rPr lang="en-US" dirty="0"/>
              <a:t>  </a:t>
            </a:r>
          </a:p>
          <a:p>
            <a:r>
              <a:rPr lang="en-US" b="1" dirty="0"/>
              <a:t>Procedural Directions:</a:t>
            </a:r>
            <a:endParaRPr lang="en-US" dirty="0"/>
          </a:p>
          <a:p>
            <a:pPr marL="223251" indent="-223251">
              <a:buFont typeface="+mj-lt"/>
              <a:buAutoNum type="arabicPeriod"/>
            </a:pPr>
            <a:r>
              <a:rPr lang="en-US" dirty="0"/>
              <a:t>Explain the external strategies and provide examples.</a:t>
            </a:r>
          </a:p>
          <a:p>
            <a:pPr defTabSz="920154" fontAlgn="base">
              <a:spcAft>
                <a:spcPct val="0"/>
              </a:spcAft>
              <a:defRPr/>
            </a:pPr>
            <a:endParaRPr lang="en-US" b="1" dirty="0">
              <a:solidFill>
                <a:srgbClr val="000000"/>
              </a:solidFill>
              <a:cs typeface="Arial" charset="0"/>
            </a:endParaRPr>
          </a:p>
          <a:p>
            <a:pPr defTabSz="920154" fontAlgn="base">
              <a:spcAft>
                <a:spcPct val="0"/>
              </a:spcAft>
              <a:defRPr/>
            </a:pPr>
            <a:r>
              <a:rPr lang="en-US" b="1" dirty="0">
                <a:solidFill>
                  <a:srgbClr val="000000"/>
                </a:solidFill>
                <a:cs typeface="Arial" charset="0"/>
              </a:rPr>
              <a:t>Presenter Notes:  </a:t>
            </a:r>
          </a:p>
          <a:p>
            <a:pPr marL="167438" indent="-167438" defTabSz="920154" fontAlgn="base">
              <a:spcAft>
                <a:spcPct val="0"/>
              </a:spcAft>
              <a:buFont typeface="Arial" panose="020B0604020202020204" pitchFamily="34" charset="0"/>
              <a:buChar char="•"/>
              <a:defRPr/>
            </a:pPr>
            <a:r>
              <a:rPr lang="en-US" b="1" dirty="0">
                <a:solidFill>
                  <a:srgbClr val="000000"/>
                </a:solidFill>
                <a:cs typeface="Arial" charset="0"/>
              </a:rPr>
              <a:t>Externally</a:t>
            </a:r>
            <a:r>
              <a:rPr lang="en-US" dirty="0">
                <a:solidFill>
                  <a:srgbClr val="000000"/>
                </a:solidFill>
                <a:cs typeface="Arial" charset="0"/>
              </a:rPr>
              <a:t> effective strategies concentrate on how to build effective practices with the individuals who will be most affected by the decisions of the group.  Strategies can include:</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town meetings, </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public listening sessions of local, state, or</a:t>
            </a:r>
            <a:r>
              <a:rPr lang="en-US" baseline="0" dirty="0">
                <a:solidFill>
                  <a:srgbClr val="000000"/>
                </a:solidFill>
                <a:cs typeface="Arial" charset="0"/>
              </a:rPr>
              <a:t> national agencies</a:t>
            </a:r>
            <a:r>
              <a:rPr lang="en-US" dirty="0">
                <a:solidFill>
                  <a:srgbClr val="000000"/>
                </a:solidFill>
                <a:cs typeface="Arial" charset="0"/>
              </a:rPr>
              <a:t>, </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MCHB Block grant</a:t>
            </a:r>
            <a:r>
              <a:rPr lang="en-US" baseline="0" dirty="0">
                <a:solidFill>
                  <a:srgbClr val="000000"/>
                </a:solidFill>
                <a:cs typeface="Arial" charset="0"/>
              </a:rPr>
              <a:t> hearings</a:t>
            </a:r>
            <a:endParaRPr lang="en-US" dirty="0">
              <a:solidFill>
                <a:srgbClr val="000000"/>
              </a:solidFill>
              <a:cs typeface="Arial" charset="0"/>
            </a:endParaRP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‘Breakfast with the Policymaker’</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Health, education, disability, etc.</a:t>
            </a:r>
          </a:p>
          <a:p>
            <a:pPr marL="156740" lvl="0" indent="-167438" defTabSz="920154" fontAlgn="base">
              <a:spcAft>
                <a:spcPct val="0"/>
              </a:spcAft>
              <a:buFont typeface="Arial" panose="020B0604020202020204" pitchFamily="34" charset="0"/>
              <a:buChar char="•"/>
              <a:defRPr/>
            </a:pPr>
            <a:r>
              <a:rPr lang="en-US" dirty="0">
                <a:solidFill>
                  <a:srgbClr val="000000"/>
                </a:solidFill>
                <a:cs typeface="Arial" charset="0"/>
              </a:rPr>
              <a:t>When</a:t>
            </a:r>
            <a:r>
              <a:rPr lang="en-US" baseline="0" dirty="0">
                <a:solidFill>
                  <a:srgbClr val="000000"/>
                </a:solidFill>
                <a:cs typeface="Arial" charset="0"/>
              </a:rPr>
              <a:t> speaking to external groups, if your role is one of soliciting input from parents in order to ascertain their opinions and ideas, one needs to be careful not to appear to be “speaking on behalf” of a group.</a:t>
            </a:r>
            <a:endParaRPr lang="en-US" dirty="0">
              <a:solidFill>
                <a:srgbClr val="000000"/>
              </a:solidFill>
              <a:cs typeface="Arial" charset="0"/>
            </a:endParaRPr>
          </a:p>
          <a:p>
            <a:pPr marL="613940" lvl="1" indent="-167438" defTabSz="920154" fontAlgn="base">
              <a:spcAft>
                <a:spcPct val="0"/>
              </a:spcAft>
              <a:buFont typeface="Arial" panose="020B0604020202020204" pitchFamily="34" charset="0"/>
              <a:buChar char="•"/>
              <a:defRPr/>
            </a:pPr>
            <a:endParaRPr lang="en-US" dirty="0"/>
          </a:p>
          <a:p>
            <a:r>
              <a:rPr lang="en-US" b="1" dirty="0"/>
              <a:t>Activities  </a:t>
            </a:r>
            <a:endParaRPr lang="en-US" dirty="0"/>
          </a:p>
        </p:txBody>
      </p:sp>
      <p:sp>
        <p:nvSpPr>
          <p:cNvPr id="5" name="Slide Number Placeholder 4"/>
          <p:cNvSpPr>
            <a:spLocks noGrp="1"/>
          </p:cNvSpPr>
          <p:nvPr>
            <p:ph type="sldNum" sz="quarter" idx="10"/>
          </p:nvPr>
        </p:nvSpPr>
        <p:spPr/>
        <p:txBody>
          <a:bodyPr/>
          <a:lstStyle/>
          <a:p>
            <a:fld id="{1D94A9CC-91BA-4D30-8CFB-B7A6E1279EEA}" type="slidenum">
              <a:rPr lang="en-US" smtClean="0"/>
              <a:pPr/>
              <a:t>10</a:t>
            </a:fld>
            <a:endParaRPr lang="en-US"/>
          </a:p>
        </p:txBody>
      </p:sp>
    </p:spTree>
    <p:extLst>
      <p:ext uri="{BB962C8B-B14F-4D97-AF65-F5344CB8AC3E}">
        <p14:creationId xmlns:p14="http://schemas.microsoft.com/office/powerpoint/2010/main" val="432804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#76:  </a:t>
            </a:r>
            <a:r>
              <a:rPr lang="en-US" dirty="0"/>
              <a:t>Section 5</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 </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r>
              <a:rPr lang="en-US" dirty="0"/>
              <a:t>Techniques for Improving Meeting Effectiveness</a:t>
            </a:r>
          </a:p>
          <a:p>
            <a:r>
              <a:rPr lang="en-US" dirty="0">
                <a:hlinkClick r:id="rId3"/>
              </a:rPr>
              <a:t>http://www.effectivemeetings.com/</a:t>
            </a:r>
            <a:endParaRPr lang="en-US" dirty="0"/>
          </a:p>
          <a:p>
            <a:r>
              <a:rPr lang="en-US" dirty="0"/>
              <a:t>Running Effective Meetings and Facilitating Groups (2002)</a:t>
            </a:r>
          </a:p>
          <a:p>
            <a:r>
              <a:rPr lang="en-US" dirty="0">
                <a:hlinkClick r:id="rId4"/>
              </a:rPr>
              <a:t>http://sabes.org/resources/facilitationguide.pdf</a:t>
            </a:r>
            <a:endParaRPr lang="en-US" dirty="0"/>
          </a:p>
          <a:p>
            <a:r>
              <a:rPr lang="en-US" dirty="0"/>
              <a:t>Facilitating Groups to Drive Change by Bettina </a:t>
            </a:r>
            <a:r>
              <a:rPr lang="en-US" dirty="0" err="1"/>
              <a:t>Buechel</a:t>
            </a:r>
            <a:endParaRPr lang="en-US" dirty="0"/>
          </a:p>
          <a:p>
            <a:r>
              <a:rPr lang="en-US" dirty="0">
                <a:hlinkClick r:id="rId5"/>
              </a:rPr>
              <a:t>http://www.imd.ch/research/challenges/TC069-08.cfm</a:t>
            </a:r>
            <a:endParaRPr lang="en-US" dirty="0"/>
          </a:p>
          <a:p>
            <a:r>
              <a:rPr lang="en-US" dirty="0"/>
              <a:t> </a:t>
            </a:r>
          </a:p>
          <a:p>
            <a:r>
              <a:rPr lang="en-US" b="1" dirty="0"/>
              <a:t>Activities  </a:t>
            </a:r>
            <a:endParaRPr lang="en-US" dirty="0"/>
          </a:p>
          <a:p>
            <a:r>
              <a:rPr lang="en-US" dirty="0"/>
              <a:t>Handout:  Guidebook Sectional Resource List</a:t>
            </a:r>
          </a:p>
          <a:p>
            <a:endParaRPr lang="en-US" dirty="0"/>
          </a:p>
        </p:txBody>
      </p:sp>
      <p:sp>
        <p:nvSpPr>
          <p:cNvPr id="5" name="Slide Number Placeholder 4"/>
          <p:cNvSpPr>
            <a:spLocks noGrp="1"/>
          </p:cNvSpPr>
          <p:nvPr>
            <p:ph type="sldNum" sz="quarter" idx="10"/>
          </p:nvPr>
        </p:nvSpPr>
        <p:spPr/>
        <p:txBody>
          <a:bodyPr/>
          <a:lstStyle/>
          <a:p>
            <a:fld id="{1D94A9CC-91BA-4D30-8CFB-B7A6E1279EEA}" type="slidenum">
              <a:rPr lang="en-US" smtClean="0"/>
              <a:pPr/>
              <a:t>11</a:t>
            </a:fld>
            <a:endParaRPr lang="en-US"/>
          </a:p>
        </p:txBody>
      </p:sp>
    </p:spTree>
    <p:extLst>
      <p:ext uri="{BB962C8B-B14F-4D97-AF65-F5344CB8AC3E}">
        <p14:creationId xmlns:p14="http://schemas.microsoft.com/office/powerpoint/2010/main" val="188639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#67:  </a:t>
            </a:r>
            <a:r>
              <a:rPr lang="en-US" dirty="0"/>
              <a:t>Section 5 Introduction – </a:t>
            </a:r>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p>
          <a:p>
            <a:pPr marL="223251" indent="-223251">
              <a:buFont typeface="+mj-lt"/>
              <a:buAutoNum type="arabicPeriod"/>
            </a:pPr>
            <a:r>
              <a:rPr lang="en-US" baseline="0" dirty="0"/>
              <a:t>If participants have a copy of the Guidebook, guide them to the appropriate section.</a:t>
            </a:r>
            <a:endParaRPr lang="en-US" dirty="0"/>
          </a:p>
          <a:p>
            <a:endParaRPr lang="en-US" dirty="0"/>
          </a:p>
          <a:p>
            <a:r>
              <a:rPr lang="en-US" b="1" dirty="0"/>
              <a:t>Presenter Notes: TRAINERS: Sometimes group</a:t>
            </a:r>
            <a:r>
              <a:rPr lang="en-US" b="1" baseline="0" dirty="0"/>
              <a:t> conveners or “leaders” don’t follow these guidelines for effective meetings.  It is important as family representatives on these groups that you reach out to your family organization to get support to figure out how to improve group dynamics so that meetings are more effective and more open to authentic family engagement. </a:t>
            </a:r>
            <a:endParaRPr lang="en-US" b="1" dirty="0"/>
          </a:p>
          <a:p>
            <a:pPr marL="167438" indent="-167438" defTabSz="893003">
              <a:buFont typeface="Arial" panose="020B0604020202020204" pitchFamily="34" charset="0"/>
              <a:buChar char="•"/>
              <a:defRPr/>
            </a:pPr>
            <a:r>
              <a:rPr lang="en-US" dirty="0">
                <a:solidFill>
                  <a:prstClr val="black"/>
                </a:solidFill>
              </a:rPr>
              <a:t>Effective groups use a variety of strategies to promote positive group dynamics and communication to help the group work better.  Some of these strategies may be new to you.  In this section, we will discuss a number of tips and strategies that groups might use.</a:t>
            </a:r>
            <a:r>
              <a:rPr lang="en-US" dirty="0"/>
              <a:t> </a:t>
            </a:r>
          </a:p>
          <a:p>
            <a:endParaRPr lang="en-US" dirty="0"/>
          </a:p>
          <a:p>
            <a:r>
              <a:rPr lang="en-US" b="1" dirty="0"/>
              <a:t>Activities  </a:t>
            </a:r>
            <a:endParaRPr lang="en-US" dirty="0"/>
          </a:p>
          <a:p>
            <a:endParaRPr lang="en-US" dirty="0"/>
          </a:p>
        </p:txBody>
      </p:sp>
      <p:sp>
        <p:nvSpPr>
          <p:cNvPr id="5" name="Slide Number Placeholder 4"/>
          <p:cNvSpPr>
            <a:spLocks noGrp="1"/>
          </p:cNvSpPr>
          <p:nvPr>
            <p:ph type="sldNum" sz="quarter" idx="10"/>
          </p:nvPr>
        </p:nvSpPr>
        <p:spPr/>
        <p:txBody>
          <a:bodyPr/>
          <a:lstStyle/>
          <a:p>
            <a:fld id="{1D94A9CC-91BA-4D30-8CFB-B7A6E1279EEA}" type="slidenum">
              <a:rPr lang="en-US" smtClean="0"/>
              <a:pPr/>
              <a:t>2</a:t>
            </a:fld>
            <a:endParaRPr lang="en-US"/>
          </a:p>
        </p:txBody>
      </p:sp>
    </p:spTree>
    <p:extLst>
      <p:ext uri="{BB962C8B-B14F-4D97-AF65-F5344CB8AC3E}">
        <p14:creationId xmlns:p14="http://schemas.microsoft.com/office/powerpoint/2010/main" val="202993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#68:  </a:t>
            </a:r>
            <a:r>
              <a:rPr lang="en-US" dirty="0"/>
              <a:t>Effective Meeting Tips - </a:t>
            </a:r>
          </a:p>
          <a:p>
            <a:r>
              <a:rPr lang="en-US" dirty="0"/>
              <a:t>   </a:t>
            </a:r>
          </a:p>
          <a:p>
            <a:r>
              <a:rPr lang="en-US" b="1" dirty="0"/>
              <a:t>Procedural Directions:</a:t>
            </a:r>
            <a:endParaRPr lang="en-US" dirty="0"/>
          </a:p>
          <a:p>
            <a:pPr marL="223251" indent="-223251">
              <a:buFont typeface="+mj-lt"/>
              <a:buAutoNum type="arabicPeriod"/>
            </a:pPr>
            <a:r>
              <a:rPr lang="en-US" dirty="0"/>
              <a:t>Highlight one or two tips from the slide and allow time for participants to review the list of tips. </a:t>
            </a:r>
          </a:p>
          <a:p>
            <a:r>
              <a:rPr lang="en-US" dirty="0"/>
              <a:t>  </a:t>
            </a:r>
            <a:endParaRPr lang="en-US" b="1" dirty="0"/>
          </a:p>
          <a:p>
            <a:pPr fontAlgn="base"/>
            <a:r>
              <a:rPr lang="en-US" b="1" dirty="0"/>
              <a:t>Presenter Notes:</a:t>
            </a:r>
            <a:endParaRPr lang="en-US" dirty="0"/>
          </a:p>
          <a:p>
            <a:pPr marL="167438" indent="-167438" fontAlgn="base">
              <a:buFont typeface="Arial" panose="020B0604020202020204" pitchFamily="34" charset="0"/>
              <a:buChar char="•"/>
            </a:pPr>
            <a:r>
              <a:rPr lang="en-US" b="0" dirty="0"/>
              <a:t>Here are some tips for effective meetings.</a:t>
            </a:r>
          </a:p>
          <a:p>
            <a:pPr marL="613940" lvl="1" indent="-167438" fontAlgn="base">
              <a:buFont typeface="Arial" panose="020B0604020202020204" pitchFamily="34" charset="0"/>
              <a:buChar char="•"/>
            </a:pPr>
            <a:r>
              <a:rPr lang="en-US" b="0" dirty="0"/>
              <a:t>Be prepared as a group – have an agenda prepared ahead of time, send the agenda and past meeting minutes to all group members prior to the meeting, and ensure that everyone is present and ready</a:t>
            </a:r>
          </a:p>
          <a:p>
            <a:pPr marL="613940" lvl="1" indent="-167438" fontAlgn="base">
              <a:buFont typeface="Arial" panose="020B0604020202020204" pitchFamily="34" charset="0"/>
              <a:buChar char="•"/>
            </a:pPr>
            <a:r>
              <a:rPr lang="en-US" b="0" dirty="0"/>
              <a:t>Start and end on time so</a:t>
            </a:r>
            <a:r>
              <a:rPr lang="en-US" b="0" baseline="0" dirty="0"/>
              <a:t> as to </a:t>
            </a:r>
            <a:r>
              <a:rPr lang="en-US" b="0" dirty="0"/>
              <a:t>be respectful of everyone’s time.  The</a:t>
            </a:r>
            <a:r>
              <a:rPr lang="en-US" b="0" baseline="0" dirty="0"/>
              <a:t> importance of being “on time” does not resonate with every culture.  Speak with your group to discuss how to accommodate different cultural norms, or the needs of participants who may have other challenges such as bringing their child to school or child care, etc.</a:t>
            </a:r>
          </a:p>
          <a:p>
            <a:pPr marL="613940" lvl="1" indent="-167438" fontAlgn="base">
              <a:buFont typeface="Arial" panose="020B0604020202020204" pitchFamily="34" charset="0"/>
              <a:buChar char="•"/>
            </a:pPr>
            <a:r>
              <a:rPr lang="en-US" sz="1200" b="0" i="0" kern="1200" dirty="0">
                <a:solidFill>
                  <a:schemeClr val="tx1"/>
                </a:solidFill>
                <a:effectLst/>
                <a:latin typeface="+mn-lt"/>
                <a:ea typeface="+mn-ea"/>
                <a:cs typeface="+mn-cs"/>
              </a:rPr>
              <a:t>When reviewing notes from minutes,</a:t>
            </a:r>
            <a:r>
              <a:rPr lang="en-US" sz="1200" b="0" i="0" kern="1200" baseline="0" dirty="0">
                <a:solidFill>
                  <a:schemeClr val="tx1"/>
                </a:solidFill>
                <a:effectLst/>
                <a:latin typeface="+mn-lt"/>
                <a:ea typeface="+mn-ea"/>
                <a:cs typeface="+mn-cs"/>
              </a:rPr>
              <a:t> take the time to read them aloud </a:t>
            </a:r>
            <a:r>
              <a:rPr lang="en-US" sz="1200" b="0" i="0" kern="1200" dirty="0">
                <a:solidFill>
                  <a:schemeClr val="tx1"/>
                </a:solidFill>
                <a:effectLst/>
                <a:latin typeface="+mn-lt"/>
                <a:ea typeface="+mn-ea"/>
                <a:cs typeface="+mn-cs"/>
              </a:rPr>
              <a:t>to be mindful of individual literacy levels.</a:t>
            </a:r>
            <a:endParaRPr lang="en-US" b="0" dirty="0"/>
          </a:p>
          <a:p>
            <a:pPr marL="613940" lvl="1" indent="-167438" fontAlgn="base">
              <a:buFont typeface="Arial" panose="020B0604020202020204" pitchFamily="34" charset="0"/>
              <a:buChar char="•"/>
            </a:pPr>
            <a:r>
              <a:rPr lang="en-US" b="0" dirty="0"/>
              <a:t>Have the information needed to make decisions.  Share the information and data with the group in advance of the meeting as much as possible so</a:t>
            </a:r>
            <a:r>
              <a:rPr lang="en-US" b="0" baseline="0" dirty="0"/>
              <a:t> that members have an opportunity to review in their own way.</a:t>
            </a:r>
            <a:endParaRPr lang="en-US" b="0" dirty="0"/>
          </a:p>
          <a:p>
            <a:pPr marL="613940" lvl="1" indent="-167438" fontAlgn="base">
              <a:buFont typeface="Arial" panose="020B0604020202020204" pitchFamily="34" charset="0"/>
              <a:buChar char="•"/>
            </a:pPr>
            <a:r>
              <a:rPr lang="en-US" b="0" dirty="0"/>
              <a:t>Make sure you are not missing someone who is critical to the discussion.  Are the people there that are needed to make the decisions a reality?</a:t>
            </a:r>
            <a:r>
              <a:rPr lang="en-US" b="0" baseline="0" dirty="0"/>
              <a:t>  Ask </a:t>
            </a:r>
            <a:r>
              <a:rPr lang="en-US" b="0" dirty="0"/>
              <a:t>“Who is missing?”</a:t>
            </a:r>
          </a:p>
          <a:p>
            <a:pPr marL="613940" lvl="1" indent="-167438" fontAlgn="base">
              <a:buFont typeface="Arial" panose="020B0604020202020204" pitchFamily="34" charset="0"/>
              <a:buChar char="•"/>
            </a:pPr>
            <a:r>
              <a:rPr lang="en-US" b="0" dirty="0"/>
              <a:t>Follow a meeting agenda.  It keeps the meeting on track.</a:t>
            </a:r>
            <a:endParaRPr lang="en-US" b="1" dirty="0"/>
          </a:p>
          <a:p>
            <a:endParaRPr lang="en-US" b="1" dirty="0"/>
          </a:p>
          <a:p>
            <a:r>
              <a:rPr lang="en-US" b="1" dirty="0"/>
              <a:t>Activities  </a:t>
            </a:r>
            <a:endParaRPr lang="en-US" dirty="0"/>
          </a:p>
          <a:p>
            <a:endParaRPr lang="en-US" dirty="0"/>
          </a:p>
        </p:txBody>
      </p:sp>
      <p:sp>
        <p:nvSpPr>
          <p:cNvPr id="5" name="Slide Number Placeholder 4"/>
          <p:cNvSpPr>
            <a:spLocks noGrp="1"/>
          </p:cNvSpPr>
          <p:nvPr>
            <p:ph type="sldNum" sz="quarter" idx="10"/>
          </p:nvPr>
        </p:nvSpPr>
        <p:spPr/>
        <p:txBody>
          <a:bodyPr/>
          <a:lstStyle/>
          <a:p>
            <a:fld id="{1D94A9CC-91BA-4D30-8CFB-B7A6E1279EEA}" type="slidenum">
              <a:rPr lang="en-US" smtClean="0"/>
              <a:pPr/>
              <a:t>3</a:t>
            </a:fld>
            <a:endParaRPr lang="en-US"/>
          </a:p>
        </p:txBody>
      </p:sp>
    </p:spTree>
    <p:extLst>
      <p:ext uri="{BB962C8B-B14F-4D97-AF65-F5344CB8AC3E}">
        <p14:creationId xmlns:p14="http://schemas.microsoft.com/office/powerpoint/2010/main" val="2717841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#69:  </a:t>
            </a:r>
            <a:r>
              <a:rPr lang="en-US" dirty="0"/>
              <a:t>Internal Group Dynamics – </a:t>
            </a:r>
          </a:p>
          <a:p>
            <a:r>
              <a:rPr lang="en-US" dirty="0"/>
              <a:t>  </a:t>
            </a:r>
          </a:p>
          <a:p>
            <a:r>
              <a:rPr lang="en-US" b="1" dirty="0"/>
              <a:t>Procedural Directions:</a:t>
            </a:r>
            <a:endParaRPr lang="en-US" dirty="0"/>
          </a:p>
          <a:p>
            <a:pPr marL="223251" indent="-223251">
              <a:buFont typeface="+mj-lt"/>
              <a:buAutoNum type="arabicPeriod"/>
            </a:pPr>
            <a:r>
              <a:rPr lang="en-US" dirty="0"/>
              <a:t>Explain the internal strategies and provide examples.</a:t>
            </a:r>
          </a:p>
          <a:p>
            <a:pPr defTabSz="920154" fontAlgn="base">
              <a:spcAft>
                <a:spcPct val="0"/>
              </a:spcAft>
              <a:defRPr/>
            </a:pPr>
            <a:endParaRPr lang="en-US" b="1" dirty="0">
              <a:solidFill>
                <a:srgbClr val="000000"/>
              </a:solidFill>
              <a:cs typeface="Arial" charset="0"/>
            </a:endParaRPr>
          </a:p>
          <a:p>
            <a:pPr defTabSz="920154" fontAlgn="base">
              <a:spcAft>
                <a:spcPct val="0"/>
              </a:spcAft>
              <a:defRPr/>
            </a:pPr>
            <a:r>
              <a:rPr lang="en-US" b="1" dirty="0">
                <a:solidFill>
                  <a:srgbClr val="000000"/>
                </a:solidFill>
                <a:cs typeface="Arial" charset="0"/>
              </a:rPr>
              <a:t>Presenter Notes:  </a:t>
            </a:r>
          </a:p>
          <a:p>
            <a:pPr marL="167438" indent="-167438" defTabSz="920154" fontAlgn="base">
              <a:spcAft>
                <a:spcPct val="0"/>
              </a:spcAft>
              <a:buFont typeface="Arial" panose="020B0604020202020204" pitchFamily="34" charset="0"/>
              <a:buChar char="•"/>
              <a:defRPr/>
            </a:pPr>
            <a:r>
              <a:rPr lang="en-US" b="1" dirty="0">
                <a:solidFill>
                  <a:srgbClr val="000000"/>
                </a:solidFill>
                <a:cs typeface="Arial" charset="0"/>
              </a:rPr>
              <a:t>Internally</a:t>
            </a:r>
            <a:r>
              <a:rPr lang="en-US" dirty="0">
                <a:solidFill>
                  <a:srgbClr val="000000"/>
                </a:solidFill>
                <a:cs typeface="Arial" charset="0"/>
              </a:rPr>
              <a:t> effective strategies focus on how to make the group itself function most effectively and improve group dynamics.  </a:t>
            </a:r>
          </a:p>
          <a:p>
            <a:pPr marL="167438" indent="-167438" defTabSz="920154" fontAlgn="base">
              <a:spcAft>
                <a:spcPct val="0"/>
              </a:spcAft>
              <a:buFont typeface="Arial" panose="020B0604020202020204" pitchFamily="34" charset="0"/>
              <a:buChar char="•"/>
              <a:defRPr/>
            </a:pPr>
            <a:r>
              <a:rPr lang="en-US" dirty="0">
                <a:solidFill>
                  <a:srgbClr val="000000"/>
                </a:solidFill>
                <a:cs typeface="Arial" charset="0"/>
              </a:rPr>
              <a:t>Strategies can include:</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providing time for members to share their experiences, </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playing universally accepted “ice breakers”, </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allowing</a:t>
            </a:r>
            <a:r>
              <a:rPr lang="en-US" baseline="0" dirty="0">
                <a:solidFill>
                  <a:srgbClr val="000000"/>
                </a:solidFill>
                <a:cs typeface="Arial" charset="0"/>
              </a:rPr>
              <a:t> time for cultural connections</a:t>
            </a:r>
            <a:r>
              <a:rPr lang="en-US" dirty="0">
                <a:solidFill>
                  <a:srgbClr val="000000"/>
                </a:solidFill>
                <a:cs typeface="Arial" charset="0"/>
              </a:rPr>
              <a:t>, </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providing an orientation for new members</a:t>
            </a:r>
            <a:r>
              <a:rPr lang="en-US" baseline="0" dirty="0">
                <a:solidFill>
                  <a:srgbClr val="000000"/>
                </a:solidFill>
                <a:cs typeface="Arial" charset="0"/>
              </a:rPr>
              <a:t> and a refresher for current members</a:t>
            </a:r>
            <a:r>
              <a:rPr lang="en-US" dirty="0">
                <a:solidFill>
                  <a:srgbClr val="000000"/>
                </a:solidFill>
                <a:cs typeface="Arial" charset="0"/>
              </a:rPr>
              <a:t> </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providing on-going training &amp; mentorship,  </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giving background information &amp; history</a:t>
            </a:r>
            <a:r>
              <a:rPr lang="en-US" baseline="0" dirty="0">
                <a:solidFill>
                  <a:srgbClr val="000000"/>
                </a:solidFill>
                <a:cs typeface="Arial" charset="0"/>
              </a:rPr>
              <a:t> </a:t>
            </a:r>
            <a:r>
              <a:rPr lang="en-US" dirty="0">
                <a:solidFill>
                  <a:srgbClr val="000000"/>
                </a:solidFill>
                <a:cs typeface="Arial" charset="0"/>
              </a:rPr>
              <a:t>of the group, </a:t>
            </a:r>
          </a:p>
          <a:p>
            <a:r>
              <a:rPr lang="en-US" dirty="0"/>
              <a:t> </a:t>
            </a:r>
          </a:p>
          <a:p>
            <a:r>
              <a:rPr lang="en-US" b="1" dirty="0"/>
              <a:t>Activities  </a:t>
            </a:r>
            <a:endParaRPr lang="en-US" dirty="0"/>
          </a:p>
        </p:txBody>
      </p:sp>
      <p:sp>
        <p:nvSpPr>
          <p:cNvPr id="5" name="Slide Number Placeholder 4"/>
          <p:cNvSpPr>
            <a:spLocks noGrp="1"/>
          </p:cNvSpPr>
          <p:nvPr>
            <p:ph type="sldNum" sz="quarter" idx="10"/>
          </p:nvPr>
        </p:nvSpPr>
        <p:spPr/>
        <p:txBody>
          <a:bodyPr/>
          <a:lstStyle/>
          <a:p>
            <a:fld id="{1D94A9CC-91BA-4D30-8CFB-B7A6E1279EEA}" type="slidenum">
              <a:rPr lang="en-US" smtClean="0"/>
              <a:pPr/>
              <a:t>4</a:t>
            </a:fld>
            <a:endParaRPr lang="en-US"/>
          </a:p>
        </p:txBody>
      </p:sp>
    </p:spTree>
    <p:extLst>
      <p:ext uri="{BB962C8B-B14F-4D97-AF65-F5344CB8AC3E}">
        <p14:creationId xmlns:p14="http://schemas.microsoft.com/office/powerpoint/2010/main" val="192007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#70:  </a:t>
            </a:r>
            <a:r>
              <a:rPr lang="en-US" dirty="0"/>
              <a:t>Culture Diagram –</a:t>
            </a:r>
          </a:p>
          <a:p>
            <a:r>
              <a:rPr lang="en-US" dirty="0"/>
              <a:t>  </a:t>
            </a:r>
          </a:p>
          <a:p>
            <a:r>
              <a:rPr lang="en-US" b="1" dirty="0"/>
              <a:t>Procedural Directions:</a:t>
            </a:r>
            <a:endParaRPr lang="en-US" dirty="0"/>
          </a:p>
          <a:p>
            <a:pPr marL="223251" indent="-223251">
              <a:buFont typeface="+mj-lt"/>
              <a:buAutoNum type="arabicPeriod"/>
            </a:pPr>
            <a:r>
              <a:rPr lang="en-US" dirty="0"/>
              <a:t>*Slide</a:t>
            </a:r>
            <a:r>
              <a:rPr lang="en-US" baseline="0" dirty="0"/>
              <a:t> contains animation.  Click to make culture definition appear.  </a:t>
            </a:r>
            <a:endParaRPr lang="en-US" dirty="0">
              <a:solidFill>
                <a:srgbClr val="C00000"/>
              </a:solidFill>
            </a:endParaRPr>
          </a:p>
          <a:p>
            <a:pPr marL="223251" indent="-223251">
              <a:buFont typeface="+mj-lt"/>
              <a:buAutoNum type="arabicPeriod"/>
            </a:pPr>
            <a:r>
              <a:rPr lang="en-US" dirty="0"/>
              <a:t>Highlight components of the diagram (inner ring and outer petals).</a:t>
            </a:r>
          </a:p>
          <a:p>
            <a:pPr marL="223251" indent="-223251">
              <a:buFont typeface="+mj-lt"/>
              <a:buAutoNum type="arabicPeriod"/>
            </a:pPr>
            <a:r>
              <a:rPr lang="en-US" dirty="0"/>
              <a:t>Ask suggested activity question after explanation of diagram.</a:t>
            </a:r>
          </a:p>
          <a:p>
            <a:r>
              <a:rPr lang="en-US" dirty="0"/>
              <a:t> </a:t>
            </a:r>
            <a:endParaRPr lang="en-US" b="1" baseline="0" dirty="0"/>
          </a:p>
          <a:p>
            <a:r>
              <a:rPr lang="en-US" b="1" baseline="0" dirty="0"/>
              <a:t>Presenter Notes:</a:t>
            </a:r>
          </a:p>
          <a:p>
            <a:pPr marL="167438" indent="-167438">
              <a:buFont typeface="Arial" panose="020B0604020202020204" pitchFamily="34" charset="0"/>
              <a:buChar char="•"/>
            </a:pPr>
            <a:r>
              <a:rPr lang="en-US" baseline="0" dirty="0"/>
              <a:t>What is Culture?  Some definitions of culture are:</a:t>
            </a:r>
          </a:p>
          <a:p>
            <a:pPr marL="613940" lvl="1" indent="-167438">
              <a:buFont typeface="Arial" panose="020B0604020202020204" pitchFamily="34" charset="0"/>
              <a:buChar char="•"/>
            </a:pPr>
            <a:r>
              <a:rPr lang="en-US" dirty="0"/>
              <a:t>The characteristics of a particular group of people, defined by everything from language, religion, cuisine, social habits, music and arts </a:t>
            </a:r>
          </a:p>
          <a:p>
            <a:pPr marL="893003" lvl="2"/>
            <a:r>
              <a:rPr lang="en-US" sz="800" dirty="0">
                <a:hlinkClick r:id="rId3"/>
              </a:rPr>
              <a:t>(http://www.livescience.com/21478-what-is-culture-definition-of-</a:t>
            </a:r>
            <a:r>
              <a:rPr lang="en-US" sz="800" dirty="0"/>
              <a:t> </a:t>
            </a:r>
            <a:r>
              <a:rPr lang="en-US" sz="800" u="sng" dirty="0"/>
              <a:t>culture.htm</a:t>
            </a:r>
            <a:r>
              <a:rPr lang="en-US" sz="800" dirty="0"/>
              <a:t>l)</a:t>
            </a:r>
          </a:p>
          <a:p>
            <a:pPr marL="613940" lvl="1" indent="-167438">
              <a:buFont typeface="Arial" panose="020B0604020202020204" pitchFamily="34" charset="0"/>
              <a:buChar char="•"/>
            </a:pPr>
            <a:r>
              <a:rPr lang="en-US" dirty="0"/>
              <a:t>The customary beliefs, social forms, and material traits of a racial, religious, or social group</a:t>
            </a:r>
          </a:p>
          <a:p>
            <a:pPr marL="613940" lvl="1" indent="-167438">
              <a:buFont typeface="Arial" panose="020B0604020202020204" pitchFamily="34" charset="0"/>
              <a:buChar char="•"/>
            </a:pPr>
            <a:r>
              <a:rPr lang="en-US" dirty="0"/>
              <a:t>The characteristic features of everyday existence; a way of life shared by people in a place or time</a:t>
            </a:r>
          </a:p>
          <a:p>
            <a:pPr marL="893003" lvl="2"/>
            <a:r>
              <a:rPr lang="en-US" sz="800" dirty="0"/>
              <a:t>(</a:t>
            </a:r>
            <a:r>
              <a:rPr lang="en-US" sz="800" dirty="0">
                <a:hlinkClick r:id="rId4"/>
              </a:rPr>
              <a:t>http://www.merriam-webster.com/dictionary/culture</a:t>
            </a:r>
            <a:r>
              <a:rPr lang="en-US" sz="800" dirty="0"/>
              <a:t>)</a:t>
            </a:r>
          </a:p>
          <a:p>
            <a:endParaRPr lang="en-US" dirty="0"/>
          </a:p>
          <a:p>
            <a:pPr marL="167438" indent="-167438" fontAlgn="base">
              <a:buFont typeface="Arial" panose="020B0604020202020204" pitchFamily="34" charset="0"/>
              <a:buChar char="•"/>
            </a:pPr>
            <a:r>
              <a:rPr lang="en-US" dirty="0"/>
              <a:t>Each one of us brings our own culture to a situation or group. </a:t>
            </a:r>
          </a:p>
          <a:p>
            <a:pPr marL="167438" indent="-167438" fontAlgn="base">
              <a:buFont typeface="Arial" panose="020B0604020202020204" pitchFamily="34" charset="0"/>
              <a:buChar char="•"/>
            </a:pPr>
            <a:r>
              <a:rPr lang="en-US" b="1" i="1" u="sng" dirty="0"/>
              <a:t>Examples of culture</a:t>
            </a:r>
            <a:r>
              <a:rPr lang="en-US" b="1" i="1" u="sng" baseline="0" dirty="0"/>
              <a:t> influences may include country or language of origin, religion, socio-economic status, geographic area in which one is raised, gender, sexual orientation, etc.  (This is for people that think they don’t have a culture so they can understand).</a:t>
            </a:r>
          </a:p>
          <a:p>
            <a:pPr marL="167438" indent="-167438" fontAlgn="base">
              <a:buFont typeface="Arial" panose="020B0604020202020204" pitchFamily="34" charset="0"/>
              <a:buChar char="•"/>
            </a:pPr>
            <a:r>
              <a:rPr lang="en-US" b="1" i="1" u="sng" baseline="0" dirty="0"/>
              <a:t>Discuss differences in culture to make people more open, honest, frank , and comfortable in sharing their story.</a:t>
            </a:r>
            <a:endParaRPr lang="en-US" b="1" i="1" u="sng" dirty="0"/>
          </a:p>
          <a:p>
            <a:pPr marL="167438" indent="-167438" fontAlgn="base">
              <a:buFont typeface="Arial" panose="020B0604020202020204" pitchFamily="34" charset="0"/>
              <a:buChar char="•"/>
            </a:pPr>
            <a:r>
              <a:rPr lang="en-US" dirty="0"/>
              <a:t>The </a:t>
            </a:r>
            <a:r>
              <a:rPr lang="en-US" u="sng" dirty="0"/>
              <a:t>inner ring</a:t>
            </a:r>
            <a:r>
              <a:rPr lang="en-US" dirty="0"/>
              <a:t> of the diagram illustrates the things that are typically more of a permanent or unchanging part of who you are.  There are examples that can be given that can debate some of those, but overall you can’t change your age (though you may say you are a different age than what you are).  </a:t>
            </a:r>
          </a:p>
          <a:p>
            <a:pPr marL="167438" indent="-167438" fontAlgn="base">
              <a:buFont typeface="Arial" panose="020B0604020202020204" pitchFamily="34" charset="0"/>
              <a:buChar char="•"/>
            </a:pPr>
            <a:r>
              <a:rPr lang="en-US" dirty="0"/>
              <a:t>The </a:t>
            </a:r>
            <a:r>
              <a:rPr lang="en-US" u="sng" dirty="0"/>
              <a:t>outer petals</a:t>
            </a:r>
            <a:r>
              <a:rPr lang="en-US" dirty="0"/>
              <a:t> on the diagram are more of the changing state of who you are.  Think of how much has changed in your life in the last ten years. </a:t>
            </a:r>
          </a:p>
          <a:p>
            <a:pPr marL="167438" indent="-167438" fontAlgn="base">
              <a:buFont typeface="Arial" panose="020B0604020202020204" pitchFamily="34" charset="0"/>
              <a:buChar char="•"/>
            </a:pPr>
            <a:r>
              <a:rPr lang="en-US" dirty="0"/>
              <a:t>All of this makes up who you</a:t>
            </a:r>
            <a:r>
              <a:rPr lang="en-US" baseline="0" dirty="0"/>
              <a:t> are, who I am, and who each parent is.  </a:t>
            </a:r>
            <a:r>
              <a:rPr lang="en-US" dirty="0"/>
              <a:t>Along</a:t>
            </a:r>
            <a:r>
              <a:rPr lang="en-US" baseline="0" dirty="0"/>
              <a:t> with encouraging family engagement activities, we need to be aware that every family is unique and comes with a different cultural background.</a:t>
            </a:r>
          </a:p>
          <a:p>
            <a:pPr fontAlgn="base"/>
            <a:endParaRPr lang="en-US" baseline="0" dirty="0"/>
          </a:p>
          <a:p>
            <a:r>
              <a:rPr lang="en-US" b="1" dirty="0"/>
              <a:t>Activities  </a:t>
            </a:r>
            <a:endParaRPr lang="en-US" dirty="0"/>
          </a:p>
          <a:p>
            <a:r>
              <a:rPr lang="en-US" b="1" dirty="0"/>
              <a:t>Suggested:</a:t>
            </a:r>
            <a:endParaRPr lang="en-US" dirty="0"/>
          </a:p>
          <a:p>
            <a:r>
              <a:rPr lang="en-US" dirty="0"/>
              <a:t>Question:  What changes in your life have impacted who</a:t>
            </a:r>
            <a:r>
              <a:rPr lang="en-US" baseline="0" dirty="0"/>
              <a:t> you are today from who you were 10 years ago</a:t>
            </a:r>
            <a:r>
              <a:rPr lang="en-US" dirty="0"/>
              <a:t>?  </a:t>
            </a:r>
          </a:p>
          <a:p>
            <a:r>
              <a:rPr lang="en-US" b="0" dirty="0"/>
              <a:t>Activity</a:t>
            </a:r>
            <a:r>
              <a:rPr lang="en-US" b="0" baseline="0" dirty="0"/>
              <a:t> Handout:  Cultural Competency &amp; Cultural Humility</a:t>
            </a:r>
            <a:endParaRPr lang="en-US" b="0" dirty="0"/>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pPr/>
              <a:t>5</a:t>
            </a:fld>
            <a:endParaRPr lang="en-US"/>
          </a:p>
        </p:txBody>
      </p:sp>
    </p:spTree>
    <p:extLst>
      <p:ext uri="{BB962C8B-B14F-4D97-AF65-F5344CB8AC3E}">
        <p14:creationId xmlns:p14="http://schemas.microsoft.com/office/powerpoint/2010/main" val="27848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#71:  </a:t>
            </a:r>
            <a:r>
              <a:rPr lang="en-US" dirty="0"/>
              <a:t>Culturally Responsive</a:t>
            </a:r>
            <a:r>
              <a:rPr lang="en-US" baseline="0" dirty="0"/>
              <a:t> Family Engagement Video Clip – </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Watch</a:t>
            </a:r>
            <a:r>
              <a:rPr lang="en-US" baseline="0" dirty="0"/>
              <a:t> video clip.  </a:t>
            </a:r>
            <a:r>
              <a:rPr lang="en-US" b="1" dirty="0">
                <a:solidFill>
                  <a:srgbClr val="C00000"/>
                </a:solidFill>
              </a:rPr>
              <a:t>Play</a:t>
            </a:r>
            <a:r>
              <a:rPr lang="en-US" b="1" baseline="0" dirty="0">
                <a:solidFill>
                  <a:srgbClr val="C00000"/>
                </a:solidFill>
              </a:rPr>
              <a:t> 1:39 to 3:26.  </a:t>
            </a:r>
            <a:r>
              <a:rPr lang="en-US" baseline="0" dirty="0"/>
              <a:t>Make</a:t>
            </a:r>
            <a:r>
              <a:rPr lang="en-US" dirty="0"/>
              <a:t> your computer is connected to speakers or an audio system.</a:t>
            </a:r>
            <a:r>
              <a:rPr lang="en-US" baseline="0" dirty="0"/>
              <a:t>  </a:t>
            </a:r>
            <a:r>
              <a:rPr lang="en-US" dirty="0">
                <a:hlinkClick r:id="rId3"/>
              </a:rPr>
              <a:t>https://www.youtube.com/watch?v=15jdTQIr7j4</a:t>
            </a:r>
            <a:r>
              <a:rPr lang="en-US" dirty="0"/>
              <a:t>  </a:t>
            </a:r>
            <a:endParaRPr lang="en-US" baseline="0" dirty="0"/>
          </a:p>
          <a:p>
            <a:endParaRPr lang="en-US" dirty="0"/>
          </a:p>
          <a:p>
            <a:r>
              <a:rPr lang="en-US" b="1" dirty="0"/>
              <a:t>Presenter Notes:</a:t>
            </a:r>
          </a:p>
          <a:p>
            <a:pPr marL="171450" indent="-171450">
              <a:buFont typeface="Arial" panose="020B0604020202020204" pitchFamily="34" charset="0"/>
              <a:buChar char="•"/>
            </a:pPr>
            <a:r>
              <a:rPr lang="en-US" dirty="0"/>
              <a:t>Culture is so much more than what is on the surface.  </a:t>
            </a:r>
          </a:p>
          <a:p>
            <a:pPr marL="171450" indent="-171450">
              <a:buFont typeface="Arial" panose="020B0604020202020204" pitchFamily="34" charset="0"/>
              <a:buChar char="•"/>
            </a:pPr>
            <a:r>
              <a:rPr lang="en-US" dirty="0"/>
              <a:t>Reflect</a:t>
            </a:r>
            <a:r>
              <a:rPr lang="en-US" baseline="0" dirty="0"/>
              <a:t> for a moment on your own culture.  What is something understood but not on the surface?  </a:t>
            </a:r>
            <a:endParaRPr lang="en-US" dirty="0"/>
          </a:p>
          <a:p>
            <a:endParaRPr lang="en-US" dirty="0"/>
          </a:p>
          <a:p>
            <a:r>
              <a:rPr lang="en-US" b="1" dirty="0"/>
              <a:t>Activities  </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pPr/>
              <a:t>6</a:t>
            </a:fld>
            <a:endParaRPr lang="en-US"/>
          </a:p>
        </p:txBody>
      </p:sp>
    </p:spTree>
    <p:extLst>
      <p:ext uri="{BB962C8B-B14F-4D97-AF65-F5344CB8AC3E}">
        <p14:creationId xmlns:p14="http://schemas.microsoft.com/office/powerpoint/2010/main" val="380411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#72:  </a:t>
            </a:r>
            <a:r>
              <a:rPr lang="en-US" dirty="0"/>
              <a:t>Cultural</a:t>
            </a:r>
            <a:r>
              <a:rPr lang="en-US" baseline="0" dirty="0"/>
              <a:t> Reciprocity &amp; Cultural Humility - </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a:t>
            </a:r>
            <a:r>
              <a:rPr lang="en-US" baseline="0" dirty="0"/>
              <a:t> from the presenter notes.</a:t>
            </a:r>
          </a:p>
          <a:p>
            <a:pPr marL="223251" indent="-223251">
              <a:buFont typeface="+mj-lt"/>
              <a:buAutoNum type="arabicPeriod"/>
            </a:pPr>
            <a:r>
              <a:rPr lang="en-US" baseline="0" dirty="0"/>
              <a:t>Ask suggested activity question.</a:t>
            </a:r>
          </a:p>
          <a:p>
            <a:pPr marL="223251" indent="-223251">
              <a:buFont typeface="+mj-lt"/>
              <a:buAutoNum type="arabicPeriod"/>
            </a:pPr>
            <a:r>
              <a:rPr lang="en-US" baseline="0" dirty="0"/>
              <a:t>Lead suggested activity.</a:t>
            </a:r>
            <a:endParaRPr lang="en-US" dirty="0"/>
          </a:p>
          <a:p>
            <a:endParaRPr lang="en-US" dirty="0"/>
          </a:p>
          <a:p>
            <a:r>
              <a:rPr lang="en-US" b="1" dirty="0"/>
              <a:t>Presenter Notes:</a:t>
            </a:r>
          </a:p>
          <a:p>
            <a:pPr marL="167438" indent="-167438">
              <a:buFont typeface="Arial" panose="020B0604020202020204" pitchFamily="34" charset="0"/>
              <a:buChar char="•"/>
            </a:pPr>
            <a:r>
              <a:rPr lang="en-US" dirty="0"/>
              <a:t>Cultural competency really started out by looking at how service</a:t>
            </a:r>
            <a:r>
              <a:rPr lang="en-US" baseline="0" dirty="0"/>
              <a:t> </a:t>
            </a:r>
            <a:r>
              <a:rPr lang="en-US" dirty="0"/>
              <a:t>providers worked with families Many of you might have been in</a:t>
            </a:r>
            <a:r>
              <a:rPr lang="en-US" baseline="0" dirty="0"/>
              <a:t> </a:t>
            </a:r>
            <a:r>
              <a:rPr lang="en-US" dirty="0"/>
              <a:t>other cultural competency courses, as many people started to go</a:t>
            </a:r>
            <a:r>
              <a:rPr lang="en-US" baseline="0" dirty="0"/>
              <a:t> </a:t>
            </a:r>
            <a:r>
              <a:rPr lang="en-US" dirty="0"/>
              <a:t>through classes that tried to help them master others’ cultures.</a:t>
            </a:r>
          </a:p>
          <a:p>
            <a:pPr marL="167438" indent="-167438">
              <a:buFont typeface="Arial" panose="020B0604020202020204" pitchFamily="34" charset="0"/>
              <a:buChar char="•"/>
            </a:pPr>
            <a:r>
              <a:rPr lang="en-US" dirty="0"/>
              <a:t>This doesn’t really work for two reasons—it’s impossible to</a:t>
            </a:r>
            <a:r>
              <a:rPr lang="en-US" baseline="0" dirty="0"/>
              <a:t> </a:t>
            </a:r>
            <a:r>
              <a:rPr lang="en-US" dirty="0"/>
              <a:t>master every other culture and this can also lead to</a:t>
            </a:r>
            <a:r>
              <a:rPr lang="en-US" baseline="0" dirty="0"/>
              <a:t> </a:t>
            </a:r>
            <a:r>
              <a:rPr lang="en-US" dirty="0"/>
              <a:t>stereotypes.</a:t>
            </a:r>
          </a:p>
          <a:p>
            <a:pPr marL="167438" indent="-167438">
              <a:buFont typeface="Arial" panose="020B0604020202020204" pitchFamily="34" charset="0"/>
              <a:buChar char="•"/>
            </a:pPr>
            <a:r>
              <a:rPr lang="en-US" dirty="0"/>
              <a:t>So standards of cultural competency have been helpful in many</a:t>
            </a:r>
            <a:r>
              <a:rPr lang="en-US" baseline="0" dirty="0"/>
              <a:t> </a:t>
            </a:r>
            <a:r>
              <a:rPr lang="en-US" dirty="0"/>
              <a:t>ways as mentioned on the slide, but it’s lacking in other areas. People were taking cultural</a:t>
            </a:r>
            <a:r>
              <a:rPr lang="en-US" baseline="0" dirty="0"/>
              <a:t> competency classes </a:t>
            </a:r>
            <a:r>
              <a:rPr lang="en-US" dirty="0"/>
              <a:t>that tried to help them master others’ cultures.</a:t>
            </a:r>
            <a:r>
              <a:rPr lang="en-US" baseline="0" dirty="0"/>
              <a:t>  </a:t>
            </a:r>
          </a:p>
          <a:p>
            <a:pPr marL="167438" indent="-167438">
              <a:buFont typeface="Arial" panose="020B0604020202020204" pitchFamily="34" charset="0"/>
              <a:buChar char="•"/>
            </a:pPr>
            <a:r>
              <a:rPr lang="en-US" dirty="0"/>
              <a:t>This doesn’t really work for two reasons—it’s impossible to</a:t>
            </a:r>
            <a:r>
              <a:rPr lang="en-US" baseline="0" dirty="0"/>
              <a:t> </a:t>
            </a:r>
            <a:r>
              <a:rPr lang="en-US" dirty="0"/>
              <a:t>master every other culture and this can also lead to</a:t>
            </a:r>
            <a:r>
              <a:rPr lang="en-US" baseline="0" dirty="0"/>
              <a:t> </a:t>
            </a:r>
            <a:r>
              <a:rPr lang="en-US" dirty="0"/>
              <a:t>stereotypes.</a:t>
            </a:r>
          </a:p>
          <a:p>
            <a:pPr marL="167438" indent="-167438">
              <a:buFont typeface="Arial" panose="020B0604020202020204" pitchFamily="34" charset="0"/>
              <a:buChar char="•"/>
            </a:pPr>
            <a:r>
              <a:rPr lang="en-US" dirty="0"/>
              <a:t>This is where</a:t>
            </a:r>
            <a:r>
              <a:rPr lang="en-US" baseline="0" dirty="0"/>
              <a:t> </a:t>
            </a:r>
            <a:r>
              <a:rPr lang="en-US" dirty="0"/>
              <a:t>“cultural humility” and cultural reciprocity come in. </a:t>
            </a:r>
          </a:p>
          <a:p>
            <a:pPr marL="167438" indent="-167438">
              <a:buFont typeface="Arial" panose="020B0604020202020204" pitchFamily="34" charset="0"/>
              <a:buChar char="•"/>
            </a:pPr>
            <a:r>
              <a:rPr lang="en-US" dirty="0"/>
              <a:t>Cultural humility is a lifelong</a:t>
            </a:r>
            <a:r>
              <a:rPr lang="en-US" baseline="0" dirty="0"/>
              <a:t> </a:t>
            </a:r>
            <a:r>
              <a:rPr lang="en-US" dirty="0"/>
              <a:t>commitment to self-evaluation and self-critique an developing</a:t>
            </a:r>
            <a:r>
              <a:rPr lang="en-US" baseline="0" dirty="0"/>
              <a:t> </a:t>
            </a:r>
            <a:r>
              <a:rPr lang="en-US" dirty="0"/>
              <a:t>beneficial and non-paternalistic relationships.</a:t>
            </a:r>
            <a:r>
              <a:rPr lang="en-US" baseline="0" dirty="0"/>
              <a:t> </a:t>
            </a:r>
            <a:r>
              <a:rPr lang="en-US" dirty="0"/>
              <a:t>It includes:</a:t>
            </a:r>
          </a:p>
          <a:p>
            <a:pPr marL="613940" lvl="1" indent="-167438">
              <a:buFont typeface="Arial" panose="020B0604020202020204" pitchFamily="34" charset="0"/>
              <a:buChar char="•"/>
            </a:pPr>
            <a:r>
              <a:rPr lang="en-US" dirty="0"/>
              <a:t>addressing power relations</a:t>
            </a:r>
          </a:p>
          <a:p>
            <a:pPr marL="613940" lvl="1" indent="-167438">
              <a:buFont typeface="Arial" panose="020B0604020202020204" pitchFamily="34" charset="0"/>
              <a:buChar char="•"/>
            </a:pPr>
            <a:r>
              <a:rPr lang="en-US" dirty="0"/>
              <a:t>and working in partnerships</a:t>
            </a:r>
          </a:p>
          <a:p>
            <a:pPr marL="156740" lvl="0" indent="-167438">
              <a:buFont typeface="Arial" panose="020B0604020202020204" pitchFamily="34" charset="0"/>
              <a:buChar char="•"/>
            </a:pPr>
            <a:r>
              <a:rPr lang="en-US" dirty="0"/>
              <a:t>Cultural reciprocity requires that the professional understand their own cultural perspectives and how they may interfere with a positive relationship with a person</a:t>
            </a:r>
            <a:r>
              <a:rPr lang="en-US" baseline="0" dirty="0"/>
              <a:t> who is culturally different from themselves, and that the professional be willing to reveal of themselves in order to develop a reciprocal relationship with another.</a:t>
            </a:r>
            <a:endParaRPr lang="en-US" dirty="0"/>
          </a:p>
          <a:p>
            <a:endParaRPr lang="en-US" dirty="0"/>
          </a:p>
          <a:p>
            <a:r>
              <a:rPr lang="en-US" b="1" dirty="0"/>
              <a:t>Activities  </a:t>
            </a:r>
            <a:endParaRPr lang="en-US" dirty="0"/>
          </a:p>
          <a:p>
            <a:r>
              <a:rPr lang="en-US" dirty="0"/>
              <a:t>Question:</a:t>
            </a:r>
            <a:r>
              <a:rPr lang="en-US" baseline="0" dirty="0"/>
              <a:t>  How does cultural competency and/or cultural humility or cultural reciprocity play a role in your personal and professional life?</a:t>
            </a:r>
          </a:p>
          <a:p>
            <a:r>
              <a:rPr lang="en-US" baseline="0" dirty="0"/>
              <a:t>Activity:  Proverbs – We’re More Alike Than Different</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a:solidFill>
                  <a:srgbClr val="C00000"/>
                </a:solidFill>
              </a:rPr>
              <a:t>- Small group discussion: What does a trainer bring to the table?</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pPr/>
              <a:t>7</a:t>
            </a:fld>
            <a:endParaRPr lang="en-US"/>
          </a:p>
        </p:txBody>
      </p:sp>
    </p:spTree>
    <p:extLst>
      <p:ext uri="{BB962C8B-B14F-4D97-AF65-F5344CB8AC3E}">
        <p14:creationId xmlns:p14="http://schemas.microsoft.com/office/powerpoint/2010/main" val="3119209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#73:  </a:t>
            </a:r>
            <a:r>
              <a:rPr lang="en-US" dirty="0"/>
              <a:t>Understand Cultural Norms - Diana</a:t>
            </a:r>
          </a:p>
          <a:p>
            <a:r>
              <a:rPr lang="en-US" dirty="0"/>
              <a:t> </a:t>
            </a:r>
          </a:p>
          <a:p>
            <a:r>
              <a:rPr lang="en-US" b="1" dirty="0"/>
              <a:t>Procedural Directions:</a:t>
            </a:r>
            <a:endParaRPr lang="en-US" dirty="0"/>
          </a:p>
          <a:p>
            <a:pPr marL="223251" indent="-223251">
              <a:buFont typeface="+mj-lt"/>
              <a:buAutoNum type="arabicPeriod"/>
            </a:pPr>
            <a:r>
              <a:rPr lang="en-US" dirty="0"/>
              <a:t>Highlight strategies for cultural norms. </a:t>
            </a:r>
          </a:p>
          <a:p>
            <a:pPr marL="223251" indent="-223251">
              <a:buFont typeface="+mj-lt"/>
              <a:buAutoNum type="arabicPeriod"/>
            </a:pPr>
            <a:r>
              <a:rPr lang="en-US" dirty="0"/>
              <a:t>Complete suggested activity.</a:t>
            </a:r>
          </a:p>
          <a:p>
            <a:r>
              <a:rPr lang="en-US" dirty="0"/>
              <a:t> </a:t>
            </a:r>
            <a:endParaRPr lang="en-US" b="1" dirty="0">
              <a:solidFill>
                <a:srgbClr val="000000"/>
              </a:solidFill>
              <a:cs typeface="Arial" charset="0"/>
            </a:endParaRPr>
          </a:p>
          <a:p>
            <a:r>
              <a:rPr lang="en-US" b="1" dirty="0">
                <a:solidFill>
                  <a:srgbClr val="000000"/>
                </a:solidFill>
                <a:cs typeface="Arial" charset="0"/>
              </a:rPr>
              <a:t>Presenter Notes:</a:t>
            </a:r>
          </a:p>
          <a:p>
            <a:pPr marL="167438" indent="-167438" defTabSz="920154" fontAlgn="base">
              <a:spcAft>
                <a:spcPct val="0"/>
              </a:spcAft>
              <a:buFont typeface="Arial" panose="020B0604020202020204" pitchFamily="34" charset="0"/>
              <a:buChar char="•"/>
              <a:defRPr/>
            </a:pPr>
            <a:r>
              <a:rPr lang="en-US" dirty="0">
                <a:solidFill>
                  <a:srgbClr val="000000"/>
                </a:solidFill>
                <a:cs typeface="Arial" charset="0"/>
              </a:rPr>
              <a:t>So to understand cultural norms and increase the participation of families from all diverse backgrounds, here are some strategies.</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Keep learning about the unique cultural values and beliefs of ALL members of the group and the communities the group is</a:t>
            </a:r>
            <a:r>
              <a:rPr lang="en-US" baseline="0" dirty="0">
                <a:solidFill>
                  <a:srgbClr val="000000"/>
                </a:solidFill>
                <a:cs typeface="Arial" charset="0"/>
              </a:rPr>
              <a:t> serving.  Remember, there should be representation and/or considerations of all demographic groups within a community.</a:t>
            </a:r>
            <a:endParaRPr lang="en-US" dirty="0">
              <a:solidFill>
                <a:srgbClr val="000000"/>
              </a:solidFill>
              <a:cs typeface="Arial" charset="0"/>
            </a:endParaRP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Take time to recognize and honor racial and ethnic variations</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Provide trained interpreters</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Limit the use of jargon</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Encourage members to mentor each other to build skills and confidence</a:t>
            </a:r>
          </a:p>
          <a:p>
            <a:pPr marL="613940" lvl="1" indent="-167438" defTabSz="920154" fontAlgn="base">
              <a:spcAft>
                <a:spcPct val="0"/>
              </a:spcAft>
              <a:buFont typeface="Arial" panose="020B0604020202020204" pitchFamily="34" charset="0"/>
              <a:buChar char="•"/>
              <a:defRPr/>
            </a:pPr>
            <a:r>
              <a:rPr lang="en-US" dirty="0">
                <a:solidFill>
                  <a:srgbClr val="000000"/>
                </a:solidFill>
                <a:cs typeface="Arial" charset="0"/>
              </a:rPr>
              <a:t>Utilize cultural</a:t>
            </a:r>
            <a:r>
              <a:rPr lang="en-US" baseline="0" dirty="0">
                <a:solidFill>
                  <a:srgbClr val="000000"/>
                </a:solidFill>
                <a:cs typeface="Arial" charset="0"/>
              </a:rPr>
              <a:t> liaisons to help inform the group as well as connect people in the community to the work of the group</a:t>
            </a:r>
          </a:p>
          <a:p>
            <a:pPr marL="613940" lvl="1" indent="-167438" defTabSz="920154" fontAlgn="base">
              <a:spcAft>
                <a:spcPct val="0"/>
              </a:spcAft>
              <a:buFont typeface="Arial" panose="020B0604020202020204" pitchFamily="34" charset="0"/>
              <a:buChar char="•"/>
              <a:defRPr/>
            </a:pPr>
            <a:r>
              <a:rPr lang="en-US" b="1" baseline="0" dirty="0">
                <a:solidFill>
                  <a:srgbClr val="000000"/>
                </a:solidFill>
                <a:cs typeface="Arial" charset="0"/>
              </a:rPr>
              <a:t>Example: A national project wanted to work with family organizations to help decrease obesity in Native American/Indian children.  Feedback – wisdom - from Native families indicated that use of the term “obesity” was negative and would likely decrease increase and participation among Native families.  They suggested instead wording, “healthy family eating,” which was much more welcoming and had great success.</a:t>
            </a:r>
          </a:p>
          <a:p>
            <a:pPr marL="613940" lvl="1" indent="-167438" defTabSz="920154" fontAlgn="base">
              <a:spcAft>
                <a:spcPct val="0"/>
              </a:spcAft>
              <a:buFont typeface="Arial" panose="020B0604020202020204" pitchFamily="34" charset="0"/>
              <a:buChar char="•"/>
              <a:defRPr/>
            </a:pPr>
            <a:r>
              <a:rPr lang="en-US" baseline="0" dirty="0">
                <a:solidFill>
                  <a:srgbClr val="000000"/>
                </a:solidFill>
                <a:cs typeface="Arial" charset="0"/>
              </a:rPr>
              <a:t>Remember that working closely with a family led organization can help you as a family leader learn more about the cultural values and beliefs of a broader range of diverse families so that you can help bring those thoughts and perspectives to the table</a:t>
            </a:r>
            <a:endParaRPr lang="en-US" dirty="0">
              <a:solidFill>
                <a:srgbClr val="000000"/>
              </a:solidFill>
              <a:cs typeface="Arial" charset="0"/>
            </a:endParaRPr>
          </a:p>
          <a:p>
            <a:endParaRPr lang="en-US" b="1" dirty="0"/>
          </a:p>
          <a:p>
            <a:r>
              <a:rPr lang="en-US" b="1" dirty="0"/>
              <a:t>Activities  </a:t>
            </a:r>
            <a:endParaRPr lang="en-US" dirty="0"/>
          </a:p>
          <a:p>
            <a:r>
              <a:rPr lang="en-US" dirty="0"/>
              <a:t>Question:  What are some additional ideas or strategies to increase participation from diverse communities? </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pPr/>
              <a:t>8</a:t>
            </a:fld>
            <a:endParaRPr lang="en-US"/>
          </a:p>
        </p:txBody>
      </p:sp>
    </p:spTree>
    <p:extLst>
      <p:ext uri="{BB962C8B-B14F-4D97-AF65-F5344CB8AC3E}">
        <p14:creationId xmlns:p14="http://schemas.microsoft.com/office/powerpoint/2010/main" val="75760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#74:  </a:t>
            </a:r>
            <a:r>
              <a:rPr lang="en-US" dirty="0"/>
              <a:t>Quote - </a:t>
            </a:r>
          </a:p>
          <a:p>
            <a:r>
              <a:rPr lang="en-US" dirty="0"/>
              <a:t>  </a:t>
            </a:r>
          </a:p>
          <a:p>
            <a:r>
              <a:rPr lang="en-US" b="1" dirty="0"/>
              <a:t>Procedural Directions:</a:t>
            </a:r>
            <a:endParaRPr lang="en-US" dirty="0"/>
          </a:p>
          <a:p>
            <a:pPr marL="223251" indent="-223251">
              <a:buFont typeface="+mj-lt"/>
              <a:buAutoNum type="arabicPeriod"/>
            </a:pPr>
            <a:r>
              <a:rPr lang="en-US" dirty="0"/>
              <a:t>Share Helen</a:t>
            </a:r>
            <a:r>
              <a:rPr lang="en-US" baseline="0" dirty="0"/>
              <a:t> Keller quote.</a:t>
            </a:r>
            <a:endParaRPr lang="en-US" dirty="0"/>
          </a:p>
          <a:p>
            <a:pPr defTabSz="920154" fontAlgn="base">
              <a:spcAft>
                <a:spcPct val="0"/>
              </a:spcAft>
              <a:defRPr/>
            </a:pPr>
            <a:endParaRPr lang="en-US" b="1" dirty="0">
              <a:solidFill>
                <a:srgbClr val="000000"/>
              </a:solidFill>
              <a:cs typeface="Arial" charset="0"/>
            </a:endParaRPr>
          </a:p>
          <a:p>
            <a:pPr defTabSz="920154" fontAlgn="base">
              <a:spcAft>
                <a:spcPct val="0"/>
              </a:spcAft>
              <a:defRPr/>
            </a:pPr>
            <a:r>
              <a:rPr lang="en-US" b="1" dirty="0">
                <a:solidFill>
                  <a:srgbClr val="000000"/>
                </a:solidFill>
                <a:cs typeface="Arial" charset="0"/>
              </a:rPr>
              <a:t>Presenter Notes:  </a:t>
            </a:r>
          </a:p>
          <a:p>
            <a:pPr marL="171450" indent="-171450" defTabSz="920154" fontAlgn="base">
              <a:spcAft>
                <a:spcPct val="0"/>
              </a:spcAft>
              <a:buFont typeface="Arial" panose="020B0604020202020204" pitchFamily="34" charset="0"/>
              <a:buChar char="•"/>
              <a:defRPr/>
            </a:pPr>
            <a:r>
              <a:rPr lang="en-US" b="0" dirty="0">
                <a:solidFill>
                  <a:srgbClr val="000000"/>
                </a:solidFill>
                <a:cs typeface="Arial" charset="0"/>
              </a:rPr>
              <a:t>Read</a:t>
            </a:r>
            <a:r>
              <a:rPr lang="en-US" b="0" baseline="0" dirty="0">
                <a:solidFill>
                  <a:srgbClr val="000000"/>
                </a:solidFill>
                <a:cs typeface="Arial" charset="0"/>
              </a:rPr>
              <a:t> quote “Alone we can do so little; together we can do so much.”</a:t>
            </a:r>
          </a:p>
          <a:p>
            <a:pPr marL="171450" indent="-171450" defTabSz="920154" fontAlgn="base">
              <a:spcAft>
                <a:spcPct val="0"/>
              </a:spcAft>
              <a:buFont typeface="Arial" panose="020B0604020202020204" pitchFamily="34" charset="0"/>
              <a:buChar char="•"/>
              <a:defRPr/>
            </a:pPr>
            <a:r>
              <a:rPr lang="en-US" b="0" baseline="0" dirty="0">
                <a:solidFill>
                  <a:srgbClr val="000000"/>
                </a:solidFill>
                <a:cs typeface="Arial" charset="0"/>
              </a:rPr>
              <a:t>What is needed to be able to work with others?  How can working with a family-led organization to support you in your role on an advisory or decision making group make you be able to do “so much?” </a:t>
            </a:r>
            <a:endParaRPr lang="en-US" b="0" dirty="0">
              <a:solidFill>
                <a:srgbClr val="000000"/>
              </a:solidFill>
              <a:cs typeface="Arial" charset="0"/>
            </a:endParaRPr>
          </a:p>
          <a:p>
            <a:pPr marL="0" indent="0" defTabSz="920154" fontAlgn="base">
              <a:spcAft>
                <a:spcPct val="0"/>
              </a:spcAft>
              <a:buFont typeface="Arial" panose="020B0604020202020204" pitchFamily="34" charset="0"/>
              <a:buNone/>
              <a:defRPr/>
            </a:pPr>
            <a:endParaRPr lang="en-US" dirty="0"/>
          </a:p>
          <a:p>
            <a:r>
              <a:rPr lang="en-US" b="1" dirty="0"/>
              <a:t>Activities  </a:t>
            </a:r>
            <a:endParaRPr lang="en-US" dirty="0"/>
          </a:p>
          <a:p>
            <a:endParaRPr lang="en-US" dirty="0"/>
          </a:p>
        </p:txBody>
      </p:sp>
      <p:sp>
        <p:nvSpPr>
          <p:cNvPr id="5" name="Slide Number Placeholder 4"/>
          <p:cNvSpPr>
            <a:spLocks noGrp="1"/>
          </p:cNvSpPr>
          <p:nvPr>
            <p:ph type="sldNum" sz="quarter" idx="10"/>
          </p:nvPr>
        </p:nvSpPr>
        <p:spPr/>
        <p:txBody>
          <a:bodyPr/>
          <a:lstStyle/>
          <a:p>
            <a:fld id="{1D94A9CC-91BA-4D30-8CFB-B7A6E1279EEA}" type="slidenum">
              <a:rPr lang="en-US" smtClean="0"/>
              <a:pPr/>
              <a:t>9</a:t>
            </a:fld>
            <a:endParaRPr lang="en-US"/>
          </a:p>
        </p:txBody>
      </p:sp>
    </p:spTree>
    <p:extLst>
      <p:ext uri="{BB962C8B-B14F-4D97-AF65-F5344CB8AC3E}">
        <p14:creationId xmlns:p14="http://schemas.microsoft.com/office/powerpoint/2010/main" val="556911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userDrawn="1"/>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userDrawn="1"/>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20764" y="0"/>
            <a:ext cx="3632635"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592202" y="18247"/>
            <a:ext cx="345055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92201" y="2702290"/>
            <a:ext cx="3450552" cy="165595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4592201" y="4545320"/>
            <a:ext cx="3450552" cy="1701100"/>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4592201" y="6400800"/>
            <a:ext cx="3450551"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FFCMH 11-2016</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FFCMH 11-2016</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FFCMH 11-2016</a:t>
            </a:r>
            <a:endParaRPr lang="en-US" dirty="0"/>
          </a:p>
        </p:txBody>
      </p:sp>
    </p:spTree>
    <p:extLst>
      <p:ext uri="{BB962C8B-B14F-4D97-AF65-F5344CB8AC3E}">
        <p14:creationId xmlns:p14="http://schemas.microsoft.com/office/powerpoint/2010/main" val="251355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FFCMH 11-2016</a:t>
            </a:r>
            <a:endParaRPr lang="en-US" dirty="0"/>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FFCMH 11-2016</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a:t>FFCMH 11-2016</a:t>
            </a:r>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FFCMH 11-2016</a:t>
            </a:r>
            <a:endParaRPr lang="en-US" dirty="0"/>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FFCMH 11-2016</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FFCMH 11-2016</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FFCMH 11-2016</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FFCMH 11-2016</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a:t>FFCMH 11-2016</a:t>
            </a:r>
            <a:endParaRPr lang="en-US" dirty="0"/>
          </a:p>
        </p:txBody>
      </p:sp>
      <p:pic>
        <p:nvPicPr>
          <p:cNvPr id="8" name="Picture 7"/>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pic>
        <p:nvPicPr>
          <p:cNvPr id="6" name="Picture 5"/>
          <p:cNvPicPr>
            <a:picLocks noChangeAspect="1"/>
          </p:cNvPicPr>
          <p:nvPr userDrawn="1"/>
        </p:nvPicPr>
        <p:blipFill rotWithShape="1">
          <a:blip r:embed="rId16" cstate="screen">
            <a:extLst>
              <a:ext uri="{28A0092B-C50C-407E-A947-70E740481C1C}">
                <a14:useLocalDpi xmlns:a14="http://schemas.microsoft.com/office/drawing/2010/main" val="0"/>
              </a:ext>
            </a:extLst>
          </a:blip>
          <a:srcRect/>
          <a:stretch/>
        </p:blipFill>
        <p:spPr>
          <a:xfrm>
            <a:off x="4593655" y="5870443"/>
            <a:ext cx="326666" cy="319746"/>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www.miusa.org/resource/tipsheet/deafexchange" TargetMode="External"/><Relationship Id="rId5" Type="http://schemas.openxmlformats.org/officeDocument/2006/relationships/image" Target="../media/image16.jpeg"/><Relationship Id="rId4" Type="http://schemas.openxmlformats.org/officeDocument/2006/relationships/hyperlink" Target="http://www.dw.com/en/us-university-for-the-deaf-offers-german-signing-course/a-14967290"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eric.ed.gov/?id=ED400251" TargetMode="External"/><Relationship Id="rId3" Type="http://schemas.openxmlformats.org/officeDocument/2006/relationships/notesSlide" Target="../notesSlides/notesSlide11.xml"/><Relationship Id="rId7" Type="http://schemas.openxmlformats.org/officeDocument/2006/relationships/hyperlink" Target="http://nccc.georgetown.edu/" TargetMode="Externa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www.imd.ch/research/challenges/TC069-08.cfm" TargetMode="External"/><Relationship Id="rId5" Type="http://schemas.openxmlformats.org/officeDocument/2006/relationships/hyperlink" Target="http://sabes.org/resources/facilitationguide.pdf" TargetMode="External"/><Relationship Id="rId4" Type="http://schemas.openxmlformats.org/officeDocument/2006/relationships/hyperlink" Target="http://www.effectivemeetings.co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15jdTQIr7j4"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5.jpeg"/><Relationship Id="rId4" Type="http://schemas.openxmlformats.org/officeDocument/2006/relationships/hyperlink" Target="https://www.pinterest.com/nchinc/nch-motivational-post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9818" y="2424329"/>
            <a:ext cx="3761978"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br>
              <a:rPr lang="en-US" sz="2500" b="1" dirty="0"/>
            </a:br>
            <a:r>
              <a:rPr lang="en-US" sz="1800" b="1" dirty="0"/>
              <a:t>Section 3: Processes Groups Use</a:t>
            </a:r>
          </a:p>
        </p:txBody>
      </p:sp>
      <p:grpSp>
        <p:nvGrpSpPr>
          <p:cNvPr id="4"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pic>
        <p:nvPicPr>
          <p:cNvPr id="12" name="Picture 11" descr="C:\Users\diana\AppData\Local\Microsoft\Windows\INetCacheContent.Word\FV NCFPP.PNG"/>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61999" y="1600200"/>
            <a:ext cx="3026659" cy="1295400"/>
          </a:xfrm>
          <a:prstGeom prst="rect">
            <a:avLst/>
          </a:prstGeom>
          <a:noFill/>
          <a:ln>
            <a:noFill/>
          </a:ln>
        </p:spPr>
      </p:pic>
      <p:sp>
        <p:nvSpPr>
          <p:cNvPr id="11" name="Subtitle 2">
            <a:extLst>
              <a:ext uri="{FF2B5EF4-FFF2-40B4-BE49-F238E27FC236}">
                <a16:creationId xmlns:a16="http://schemas.microsoft.com/office/drawing/2014/main" id="{53A28027-DC66-9541-ABB8-7C22D9B001A9}"/>
              </a:ext>
            </a:extLst>
          </p:cNvPr>
          <p:cNvSpPr txBox="1">
            <a:spLocks/>
          </p:cNvSpPr>
          <p:nvPr/>
        </p:nvSpPr>
        <p:spPr>
          <a:xfrm>
            <a:off x="4764997" y="4038600"/>
            <a:ext cx="3340381" cy="1719309"/>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panose="05000000000000000000" pitchFamily="2"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panose="05000000000000000000"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panose="05000000000000000000"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panose="05000000000000000000"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panose="05000000000000000000" pitchFamily="2"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1600" dirty="0"/>
              <a:t>Presented by: </a:t>
            </a:r>
          </a:p>
          <a:p>
            <a:pPr algn="ctr"/>
            <a:r>
              <a:rPr lang="en-US" sz="1600" dirty="0"/>
              <a:t>Kristi Wees </a:t>
            </a:r>
            <a:r>
              <a:rPr lang="en-US" sz="1600" dirty="0" err="1"/>
              <a:t>MsChem</a:t>
            </a:r>
            <a:endParaRPr lang="en-US" sz="1600" dirty="0"/>
          </a:p>
          <a:p>
            <a:pPr algn="ctr"/>
            <a:r>
              <a:rPr lang="en-US" sz="1600" dirty="0"/>
              <a:t>Mountain States Regional Genetics Network</a:t>
            </a:r>
          </a:p>
          <a:p>
            <a:pPr algn="ctr"/>
            <a:endParaRPr lang="en-US" sz="1600" dirty="0"/>
          </a:p>
        </p:txBody>
      </p:sp>
      <p:pic>
        <p:nvPicPr>
          <p:cNvPr id="13" name="Picture 12">
            <a:extLst>
              <a:ext uri="{FF2B5EF4-FFF2-40B4-BE49-F238E27FC236}">
                <a16:creationId xmlns:a16="http://schemas.microsoft.com/office/drawing/2014/main" id="{C8FBCFE4-24A4-4A42-9533-6DD4F81E11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3625" y="5100339"/>
            <a:ext cx="2794365" cy="838309"/>
          </a:xfrm>
          <a:prstGeom prst="rect">
            <a:avLst/>
          </a:prstGeom>
        </p:spPr>
      </p:pic>
    </p:spTree>
    <p:custDataLst>
      <p:tags r:id="rId1"/>
    </p:custDataLst>
    <p:extLst>
      <p:ext uri="{BB962C8B-B14F-4D97-AF65-F5344CB8AC3E}">
        <p14:creationId xmlns:p14="http://schemas.microsoft.com/office/powerpoint/2010/main" val="102326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5433510" cy="1219200"/>
          </a:xfrm>
        </p:spPr>
        <p:txBody>
          <a:bodyPr>
            <a:normAutofit/>
          </a:bodyPr>
          <a:lstStyle/>
          <a:p>
            <a:r>
              <a:rPr lang="en-US" dirty="0"/>
              <a:t>Two-Way</a:t>
            </a:r>
            <a:br>
              <a:rPr lang="en-US" dirty="0"/>
            </a:br>
            <a:r>
              <a:rPr lang="en-US" dirty="0"/>
              <a:t>Communication</a:t>
            </a:r>
          </a:p>
        </p:txBody>
      </p:sp>
      <p:sp>
        <p:nvSpPr>
          <p:cNvPr id="3" name="Content Placeholder 2"/>
          <p:cNvSpPr>
            <a:spLocks noGrp="1"/>
          </p:cNvSpPr>
          <p:nvPr>
            <p:ph idx="1"/>
          </p:nvPr>
        </p:nvSpPr>
        <p:spPr>
          <a:xfrm>
            <a:off x="717348" y="2518106"/>
            <a:ext cx="5791200" cy="3433985"/>
          </a:xfrm>
        </p:spPr>
        <p:txBody>
          <a:bodyPr>
            <a:normAutofit/>
          </a:bodyPr>
          <a:lstStyle/>
          <a:p>
            <a:pPr marL="0" lvl="0" indent="0" defTabSz="940460">
              <a:spcBef>
                <a:spcPts val="0"/>
              </a:spcBef>
              <a:buNone/>
              <a:defRPr/>
            </a:pPr>
            <a:r>
              <a:rPr lang="en-US" dirty="0">
                <a:ea typeface="Tahoma" pitchFamily="34" charset="0"/>
                <a:cs typeface="Tahoma" pitchFamily="34" charset="0"/>
              </a:rPr>
              <a:t>External strategies can include:</a:t>
            </a:r>
          </a:p>
          <a:p>
            <a:pPr lvl="0" defTabSz="940460">
              <a:spcBef>
                <a:spcPts val="0"/>
              </a:spcBef>
              <a:buClr>
                <a:schemeClr val="accent1">
                  <a:lumMod val="60000"/>
                  <a:lumOff val="40000"/>
                </a:schemeClr>
              </a:buClr>
              <a:defRPr/>
            </a:pPr>
            <a:r>
              <a:rPr lang="en-US" sz="2200" dirty="0">
                <a:ea typeface="Tahoma" pitchFamily="34" charset="0"/>
                <a:cs typeface="Tahoma" pitchFamily="34" charset="0"/>
              </a:rPr>
              <a:t>Town meetings </a:t>
            </a:r>
          </a:p>
          <a:p>
            <a:pPr lvl="0" defTabSz="940460">
              <a:spcBef>
                <a:spcPts val="0"/>
              </a:spcBef>
              <a:buClr>
                <a:schemeClr val="accent1">
                  <a:lumMod val="60000"/>
                  <a:lumOff val="40000"/>
                </a:schemeClr>
              </a:buClr>
              <a:defRPr/>
            </a:pPr>
            <a:r>
              <a:rPr lang="en-US" sz="2200" dirty="0">
                <a:ea typeface="Tahoma" pitchFamily="34" charset="0"/>
                <a:cs typeface="Tahoma" pitchFamily="34" charset="0"/>
              </a:rPr>
              <a:t>Public listening sessions of local, state, or national agencies</a:t>
            </a:r>
          </a:p>
          <a:p>
            <a:pPr lvl="0" defTabSz="940460">
              <a:spcBef>
                <a:spcPts val="0"/>
              </a:spcBef>
              <a:buClr>
                <a:schemeClr val="accent1">
                  <a:lumMod val="60000"/>
                  <a:lumOff val="40000"/>
                </a:schemeClr>
              </a:buClr>
              <a:defRPr/>
            </a:pPr>
            <a:r>
              <a:rPr lang="en-US" sz="2200" dirty="0">
                <a:ea typeface="Tahoma" pitchFamily="34" charset="0"/>
                <a:cs typeface="Tahoma" pitchFamily="34" charset="0"/>
              </a:rPr>
              <a:t>MCHB Block Grant hearings</a:t>
            </a:r>
          </a:p>
          <a:p>
            <a:pPr lvl="0" defTabSz="940460">
              <a:spcBef>
                <a:spcPts val="0"/>
              </a:spcBef>
              <a:buClr>
                <a:schemeClr val="accent1">
                  <a:lumMod val="60000"/>
                  <a:lumOff val="40000"/>
                </a:schemeClr>
              </a:buClr>
              <a:defRPr/>
            </a:pPr>
            <a:r>
              <a:rPr lang="en-US" sz="2200" dirty="0">
                <a:ea typeface="Tahoma" pitchFamily="34" charset="0"/>
                <a:cs typeface="Tahoma" pitchFamily="34" charset="0"/>
              </a:rPr>
              <a:t>‘Breakfast with the Policymaker’</a:t>
            </a:r>
          </a:p>
          <a:p>
            <a:pPr lvl="0" defTabSz="940460">
              <a:spcBef>
                <a:spcPts val="0"/>
              </a:spcBef>
              <a:buClr>
                <a:schemeClr val="accent1">
                  <a:lumMod val="60000"/>
                  <a:lumOff val="40000"/>
                </a:schemeClr>
              </a:buClr>
              <a:defRPr/>
            </a:pPr>
            <a:r>
              <a:rPr lang="en-US" sz="2200" dirty="0">
                <a:ea typeface="Tahoma" pitchFamily="34" charset="0"/>
                <a:cs typeface="Tahoma" pitchFamily="34" charset="0"/>
              </a:rPr>
              <a:t>Policy forums</a:t>
            </a:r>
          </a:p>
          <a:p>
            <a:pPr lvl="1" defTabSz="940460">
              <a:spcBef>
                <a:spcPts val="0"/>
              </a:spcBef>
              <a:buClr>
                <a:schemeClr val="accent1">
                  <a:lumMod val="60000"/>
                  <a:lumOff val="40000"/>
                </a:schemeClr>
              </a:buClr>
              <a:defRPr/>
            </a:pPr>
            <a:r>
              <a:rPr lang="en-US" sz="2000" dirty="0">
                <a:ea typeface="Tahoma" pitchFamily="34" charset="0"/>
                <a:cs typeface="Tahoma" pitchFamily="34" charset="0"/>
              </a:rPr>
              <a:t>Health, education, disability, etc.</a:t>
            </a:r>
          </a:p>
          <a:p>
            <a:pPr marL="68580" lvl="0" indent="0" defTabSz="940460">
              <a:spcBef>
                <a:spcPts val="0"/>
              </a:spcBef>
              <a:buClr>
                <a:schemeClr val="accent1">
                  <a:lumMod val="60000"/>
                  <a:lumOff val="40000"/>
                </a:schemeClr>
              </a:buClr>
              <a:buNone/>
              <a:defRPr/>
            </a:pPr>
            <a:endParaRPr lang="en-US" sz="2200" dirty="0">
              <a:ea typeface="Tahoma" pitchFamily="34" charset="0"/>
              <a:cs typeface="Tahoma" pitchFamily="34" charset="0"/>
            </a:endParaRPr>
          </a:p>
        </p:txBody>
      </p:sp>
      <p:pic>
        <p:nvPicPr>
          <p:cNvPr id="31746" name="Picture 2" descr="Image result for two deaf people sign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33400"/>
            <a:ext cx="2333624" cy="1725467"/>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Image result for two deaf people signing">
            <a:hlinkClick r:id="rId6"/>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562600" y="3733800"/>
            <a:ext cx="2990850" cy="13219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87151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533400"/>
          </a:xfrm>
        </p:spPr>
        <p:txBody>
          <a:bodyPr>
            <a:normAutofit fontScale="90000"/>
          </a:bodyPr>
          <a:lstStyle/>
          <a:p>
            <a:r>
              <a:rPr lang="en-US" dirty="0"/>
              <a:t>Section 5 Resources</a:t>
            </a:r>
          </a:p>
        </p:txBody>
      </p:sp>
      <p:sp>
        <p:nvSpPr>
          <p:cNvPr id="3" name="Content Placeholder 2"/>
          <p:cNvSpPr>
            <a:spLocks noGrp="1"/>
          </p:cNvSpPr>
          <p:nvPr>
            <p:ph idx="1"/>
          </p:nvPr>
        </p:nvSpPr>
        <p:spPr>
          <a:xfrm>
            <a:off x="685800" y="1143000"/>
            <a:ext cx="7848600" cy="5029200"/>
          </a:xfrm>
        </p:spPr>
        <p:txBody>
          <a:bodyPr numCol="2" spcCol="91440">
            <a:normAutofit/>
          </a:bodyPr>
          <a:lstStyle/>
          <a:p>
            <a:pPr marL="68580" indent="0">
              <a:buNone/>
            </a:pPr>
            <a:r>
              <a:rPr lang="en-US" sz="2200" dirty="0"/>
              <a:t>Techniques for Improving Meeting Effectiveness</a:t>
            </a:r>
          </a:p>
          <a:p>
            <a:pPr marL="68580" indent="0">
              <a:buNone/>
            </a:pPr>
            <a:r>
              <a:rPr lang="en-US" sz="2200" u="sng" dirty="0">
                <a:hlinkClick r:id="rId4"/>
              </a:rPr>
              <a:t>http://www.effectivemeetings.com/</a:t>
            </a:r>
            <a:endParaRPr lang="en-US" sz="2200" dirty="0"/>
          </a:p>
          <a:p>
            <a:pPr marL="68580" indent="0">
              <a:buNone/>
            </a:pPr>
            <a:r>
              <a:rPr lang="en-US" sz="2200" dirty="0"/>
              <a:t>Running Effective Meetings and Facilitating Groups (2002)</a:t>
            </a:r>
          </a:p>
          <a:p>
            <a:pPr marL="68580" indent="0">
              <a:buNone/>
            </a:pPr>
            <a:r>
              <a:rPr lang="en-US" sz="2200" u="sng" dirty="0">
                <a:hlinkClick r:id="rId5"/>
              </a:rPr>
              <a:t>http://sabes.org/resources/facilitationguide.pdf</a:t>
            </a:r>
            <a:endParaRPr lang="en-US" sz="2200" dirty="0"/>
          </a:p>
          <a:p>
            <a:pPr marL="68580" indent="0">
              <a:buNone/>
            </a:pPr>
            <a:r>
              <a:rPr lang="en-US" sz="2200" dirty="0"/>
              <a:t>Facilitating Groups to Drive Change (B. </a:t>
            </a:r>
            <a:r>
              <a:rPr lang="en-US" sz="2200" dirty="0" err="1"/>
              <a:t>Buechel</a:t>
            </a:r>
            <a:r>
              <a:rPr lang="en-US" sz="2200" dirty="0"/>
              <a:t>)</a:t>
            </a:r>
          </a:p>
          <a:p>
            <a:pPr marL="68580" indent="0">
              <a:buNone/>
            </a:pPr>
            <a:r>
              <a:rPr lang="en-US" sz="2200" u="sng" dirty="0">
                <a:hlinkClick r:id="rId6"/>
              </a:rPr>
              <a:t>http://www.imd.ch/research/challenges/TC069-08.cfm</a:t>
            </a:r>
            <a:endParaRPr lang="en-US" sz="2200" u="sng" dirty="0"/>
          </a:p>
          <a:p>
            <a:pPr marL="68580" indent="0">
              <a:buNone/>
            </a:pPr>
            <a:r>
              <a:rPr lang="en-US" sz="2200" dirty="0"/>
              <a:t>National Center for Cultural Competence</a:t>
            </a:r>
          </a:p>
          <a:p>
            <a:pPr marL="68580" indent="0">
              <a:buNone/>
            </a:pPr>
            <a:r>
              <a:rPr lang="en-US" sz="2200" dirty="0">
                <a:hlinkClick r:id="rId7"/>
              </a:rPr>
              <a:t>http://nccc.georgetown. </a:t>
            </a:r>
            <a:r>
              <a:rPr lang="en-US" sz="2200" dirty="0" err="1">
                <a:hlinkClick r:id="rId7"/>
              </a:rPr>
              <a:t>edu</a:t>
            </a:r>
            <a:r>
              <a:rPr lang="en-US" sz="2200" dirty="0">
                <a:hlinkClick r:id="rId7"/>
              </a:rPr>
              <a:t>/</a:t>
            </a:r>
            <a:endParaRPr lang="en-US" sz="2200" dirty="0"/>
          </a:p>
          <a:p>
            <a:pPr marL="68580" indent="0">
              <a:buNone/>
            </a:pPr>
            <a:r>
              <a:rPr lang="en-US" sz="2200" dirty="0"/>
              <a:t>Cultural reciprocity</a:t>
            </a:r>
          </a:p>
          <a:p>
            <a:pPr marL="68580" indent="0">
              <a:buNone/>
            </a:pPr>
            <a:r>
              <a:rPr lang="en-US" sz="2200" dirty="0">
                <a:hlinkClick r:id="rId8"/>
              </a:rPr>
              <a:t>http://eric.ed.gov/?id=ED400251</a:t>
            </a:r>
            <a:r>
              <a:rPr lang="en-US" sz="2200" dirty="0"/>
              <a:t> </a:t>
            </a:r>
          </a:p>
        </p:txBody>
      </p:sp>
    </p:spTree>
    <p:custDataLst>
      <p:tags r:id="rId1"/>
    </p:custDataLst>
    <p:extLst>
      <p:ext uri="{BB962C8B-B14F-4D97-AF65-F5344CB8AC3E}">
        <p14:creationId xmlns:p14="http://schemas.microsoft.com/office/powerpoint/2010/main" val="80971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6637468" cy="1290171"/>
          </a:xfrm>
        </p:spPr>
        <p:txBody>
          <a:bodyPr>
            <a:normAutofit/>
          </a:bodyPr>
          <a:lstStyle/>
          <a:p>
            <a:r>
              <a:rPr lang="en-US" dirty="0"/>
              <a:t>Section 5: </a:t>
            </a:r>
            <a:br>
              <a:rPr lang="en-US" dirty="0"/>
            </a:br>
            <a:r>
              <a:rPr lang="en-US" dirty="0"/>
              <a:t>Tips &amp; Strategies for Groups</a:t>
            </a:r>
          </a:p>
        </p:txBody>
      </p:sp>
      <p:sp>
        <p:nvSpPr>
          <p:cNvPr id="3" name="Text Placeholder 2"/>
          <p:cNvSpPr>
            <a:spLocks noGrp="1"/>
          </p:cNvSpPr>
          <p:nvPr>
            <p:ph type="body" idx="1"/>
          </p:nvPr>
        </p:nvSpPr>
        <p:spPr/>
        <p:txBody>
          <a:bodyPr/>
          <a:lstStyle/>
          <a:p>
            <a:r>
              <a:rPr lang="en-US" dirty="0"/>
              <a:t>What makes effective meetings?</a:t>
            </a:r>
          </a:p>
          <a:p>
            <a:r>
              <a:rPr lang="en-US" dirty="0"/>
              <a:t>What improves group dynamics?</a:t>
            </a:r>
          </a:p>
          <a:p>
            <a:r>
              <a:rPr lang="en-US" dirty="0"/>
              <a:t>What is two-way communication?</a:t>
            </a:r>
          </a:p>
        </p:txBody>
      </p:sp>
      <p:grpSp>
        <p:nvGrpSpPr>
          <p:cNvPr id="5" name="Group 4"/>
          <p:cNvGrpSpPr/>
          <p:nvPr/>
        </p:nvGrpSpPr>
        <p:grpSpPr>
          <a:xfrm>
            <a:off x="4885056" y="4191000"/>
            <a:ext cx="2834420" cy="1679724"/>
            <a:chOff x="289148" y="3619500"/>
            <a:chExt cx="3854897" cy="2209800"/>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298966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Effective Meetings</a:t>
            </a:r>
          </a:p>
        </p:txBody>
      </p:sp>
      <p:sp>
        <p:nvSpPr>
          <p:cNvPr id="3" name="Content Placeholder 2"/>
          <p:cNvSpPr>
            <a:spLocks noGrp="1"/>
          </p:cNvSpPr>
          <p:nvPr>
            <p:ph idx="1"/>
          </p:nvPr>
        </p:nvSpPr>
        <p:spPr>
          <a:xfrm>
            <a:off x="4367048" y="1676400"/>
            <a:ext cx="3710151" cy="4156229"/>
          </a:xfrm>
        </p:spPr>
        <p:txBody>
          <a:bodyPr>
            <a:normAutofit fontScale="92500" lnSpcReduction="10000"/>
          </a:bodyPr>
          <a:lstStyle/>
          <a:p>
            <a:pPr>
              <a:buClr>
                <a:srgbClr val="8A8AD8"/>
              </a:buClr>
              <a:buSzPct val="65000"/>
            </a:pPr>
            <a:r>
              <a:rPr lang="en-US" dirty="0"/>
              <a:t>Be prepared as a group</a:t>
            </a:r>
          </a:p>
          <a:p>
            <a:pPr>
              <a:buClr>
                <a:srgbClr val="8A8AD8"/>
              </a:buClr>
              <a:buSzPct val="65000"/>
            </a:pPr>
            <a:r>
              <a:rPr lang="en-US" dirty="0"/>
              <a:t>Start and end on time</a:t>
            </a:r>
          </a:p>
          <a:p>
            <a:pPr>
              <a:buClr>
                <a:srgbClr val="8A8AD8"/>
              </a:buClr>
              <a:buSzPct val="65000"/>
            </a:pPr>
            <a:r>
              <a:rPr lang="en-US" dirty="0"/>
              <a:t>Have the information needed to make decisions</a:t>
            </a:r>
          </a:p>
          <a:p>
            <a:pPr>
              <a:buClr>
                <a:srgbClr val="8A8AD8"/>
              </a:buClr>
              <a:buSzPct val="65000"/>
            </a:pPr>
            <a:r>
              <a:rPr lang="en-US" dirty="0"/>
              <a:t>Make sure you are not missing someone who is critical to the discussion</a:t>
            </a:r>
          </a:p>
          <a:p>
            <a:pPr>
              <a:buClr>
                <a:srgbClr val="8A8AD8"/>
              </a:buClr>
              <a:buSzPct val="65000"/>
            </a:pPr>
            <a:r>
              <a:rPr lang="en-US" dirty="0"/>
              <a:t>Follow a meeting agenda</a:t>
            </a:r>
          </a:p>
          <a:p>
            <a:pPr marL="68580" indent="0">
              <a:buNone/>
            </a:pPr>
            <a:endParaRPr lang="en-US" dirty="0"/>
          </a:p>
        </p:txBody>
      </p:sp>
      <p:pic>
        <p:nvPicPr>
          <p:cNvPr id="6" name="Picture 8" descr="IMG_0689"/>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a:xfrm>
            <a:off x="609600" y="2428875"/>
            <a:ext cx="3581400" cy="2686050"/>
          </a:xfrm>
          <a:prstGeom prst="rect">
            <a:avLst/>
          </a:prstGeom>
          <a:noFill/>
        </p:spPr>
      </p:pic>
    </p:spTree>
    <p:custDataLst>
      <p:tags r:id="rId1"/>
    </p:custDataLst>
    <p:extLst>
      <p:ext uri="{BB962C8B-B14F-4D97-AF65-F5344CB8AC3E}">
        <p14:creationId xmlns:p14="http://schemas.microsoft.com/office/powerpoint/2010/main" val="413624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816" y="533400"/>
            <a:ext cx="7024744" cy="1143000"/>
          </a:xfrm>
        </p:spPr>
        <p:txBody>
          <a:bodyPr>
            <a:noAutofit/>
          </a:bodyPr>
          <a:lstStyle/>
          <a:p>
            <a:r>
              <a:rPr lang="en-US" dirty="0"/>
              <a:t>Improve </a:t>
            </a:r>
            <a:br>
              <a:rPr lang="en-US" dirty="0"/>
            </a:br>
            <a:r>
              <a:rPr lang="en-US" dirty="0"/>
              <a:t>Group Dynamics</a:t>
            </a:r>
          </a:p>
        </p:txBody>
      </p:sp>
      <p:sp>
        <p:nvSpPr>
          <p:cNvPr id="3" name="Content Placeholder 2"/>
          <p:cNvSpPr>
            <a:spLocks noGrp="1"/>
          </p:cNvSpPr>
          <p:nvPr>
            <p:ph idx="1"/>
          </p:nvPr>
        </p:nvSpPr>
        <p:spPr>
          <a:xfrm>
            <a:off x="533400" y="2389647"/>
            <a:ext cx="7033708" cy="3699029"/>
          </a:xfrm>
        </p:spPr>
        <p:txBody>
          <a:bodyPr>
            <a:normAutofit/>
          </a:bodyPr>
          <a:lstStyle/>
          <a:p>
            <a:pPr marL="0" lvl="0" indent="0" defTabSz="940460">
              <a:spcBef>
                <a:spcPts val="0"/>
              </a:spcBef>
              <a:buNone/>
              <a:defRPr/>
            </a:pPr>
            <a:r>
              <a:rPr lang="en-US" dirty="0">
                <a:ea typeface="Tahoma" pitchFamily="34" charset="0"/>
                <a:cs typeface="Tahoma" pitchFamily="34" charset="0"/>
              </a:rPr>
              <a:t>Internal group strategies can include:</a:t>
            </a:r>
          </a:p>
          <a:p>
            <a:pPr lvl="1" defTabSz="940460">
              <a:spcBef>
                <a:spcPts val="0"/>
              </a:spcBef>
              <a:buClr>
                <a:schemeClr val="accent1">
                  <a:lumMod val="60000"/>
                  <a:lumOff val="40000"/>
                </a:schemeClr>
              </a:buClr>
              <a:defRPr/>
            </a:pPr>
            <a:r>
              <a:rPr lang="en-US" dirty="0">
                <a:ea typeface="Tahoma" pitchFamily="34" charset="0"/>
                <a:cs typeface="Tahoma" pitchFamily="34" charset="0"/>
              </a:rPr>
              <a:t>Have members get to know one another</a:t>
            </a:r>
          </a:p>
          <a:p>
            <a:pPr lvl="2" defTabSz="940460">
              <a:spcBef>
                <a:spcPts val="0"/>
              </a:spcBef>
              <a:buClr>
                <a:schemeClr val="accent1">
                  <a:lumMod val="60000"/>
                  <a:lumOff val="40000"/>
                </a:schemeClr>
              </a:buClr>
              <a:defRPr/>
            </a:pPr>
            <a:r>
              <a:rPr lang="en-US" dirty="0">
                <a:ea typeface="Tahoma" pitchFamily="34" charset="0"/>
                <a:cs typeface="Tahoma" pitchFamily="34" charset="0"/>
              </a:rPr>
              <a:t>Share experiences &amp; opportunities </a:t>
            </a:r>
          </a:p>
          <a:p>
            <a:pPr lvl="2" defTabSz="940460">
              <a:spcBef>
                <a:spcPts val="0"/>
              </a:spcBef>
              <a:buClr>
                <a:schemeClr val="accent1">
                  <a:lumMod val="60000"/>
                  <a:lumOff val="40000"/>
                </a:schemeClr>
              </a:buClr>
              <a:defRPr/>
            </a:pPr>
            <a:r>
              <a:rPr lang="en-US" dirty="0">
                <a:ea typeface="Tahoma" pitchFamily="34" charset="0"/>
                <a:cs typeface="Tahoma" pitchFamily="34" charset="0"/>
              </a:rPr>
              <a:t>Use “ice breakers” </a:t>
            </a:r>
          </a:p>
          <a:p>
            <a:pPr lvl="2" defTabSz="940460">
              <a:spcBef>
                <a:spcPts val="0"/>
              </a:spcBef>
              <a:buClr>
                <a:schemeClr val="accent1">
                  <a:lumMod val="60000"/>
                  <a:lumOff val="40000"/>
                </a:schemeClr>
              </a:buClr>
              <a:defRPr/>
            </a:pPr>
            <a:r>
              <a:rPr lang="en-US" dirty="0">
                <a:ea typeface="Tahoma" pitchFamily="34" charset="0"/>
                <a:cs typeface="Tahoma" pitchFamily="34" charset="0"/>
              </a:rPr>
              <a:t>Allow time for cultural connections </a:t>
            </a:r>
          </a:p>
          <a:p>
            <a:pPr lvl="1" defTabSz="940460">
              <a:spcBef>
                <a:spcPts val="0"/>
              </a:spcBef>
              <a:buClr>
                <a:schemeClr val="accent1">
                  <a:lumMod val="60000"/>
                  <a:lumOff val="40000"/>
                </a:schemeClr>
              </a:buClr>
              <a:defRPr/>
            </a:pPr>
            <a:r>
              <a:rPr lang="en-US" dirty="0">
                <a:ea typeface="Tahoma" pitchFamily="34" charset="0"/>
                <a:cs typeface="Tahoma" pitchFamily="34" charset="0"/>
              </a:rPr>
              <a:t>An orientation for new members </a:t>
            </a:r>
          </a:p>
          <a:p>
            <a:pPr lvl="1" defTabSz="940460">
              <a:spcBef>
                <a:spcPts val="0"/>
              </a:spcBef>
              <a:buClr>
                <a:schemeClr val="accent1">
                  <a:lumMod val="60000"/>
                  <a:lumOff val="40000"/>
                </a:schemeClr>
              </a:buClr>
              <a:defRPr/>
            </a:pPr>
            <a:r>
              <a:rPr lang="en-US" dirty="0">
                <a:ea typeface="Tahoma" pitchFamily="34" charset="0"/>
                <a:cs typeface="Tahoma" pitchFamily="34" charset="0"/>
              </a:rPr>
              <a:t>A refresher for all current members</a:t>
            </a:r>
          </a:p>
          <a:p>
            <a:pPr lvl="1" defTabSz="940460">
              <a:spcBef>
                <a:spcPts val="0"/>
              </a:spcBef>
              <a:buClr>
                <a:schemeClr val="accent1">
                  <a:lumMod val="60000"/>
                  <a:lumOff val="40000"/>
                </a:schemeClr>
              </a:buClr>
              <a:defRPr/>
            </a:pPr>
            <a:r>
              <a:rPr lang="en-US" dirty="0">
                <a:ea typeface="Tahoma" pitchFamily="34" charset="0"/>
                <a:cs typeface="Tahoma" pitchFamily="34" charset="0"/>
              </a:rPr>
              <a:t>Provide training &amp; mentorship  </a:t>
            </a:r>
          </a:p>
          <a:p>
            <a:pPr lvl="1" defTabSz="940460">
              <a:spcBef>
                <a:spcPts val="0"/>
              </a:spcBef>
              <a:buClr>
                <a:schemeClr val="accent1">
                  <a:lumMod val="60000"/>
                  <a:lumOff val="40000"/>
                </a:schemeClr>
              </a:buClr>
              <a:defRPr/>
            </a:pPr>
            <a:r>
              <a:rPr lang="en-US" dirty="0">
                <a:ea typeface="Tahoma" pitchFamily="34" charset="0"/>
                <a:cs typeface="Tahoma" pitchFamily="34" charset="0"/>
              </a:rPr>
              <a:t>Give group’s background information &amp; history </a:t>
            </a:r>
          </a:p>
        </p:txBody>
      </p:sp>
      <p:pic>
        <p:nvPicPr>
          <p:cNvPr id="6" name="Picture 7" descr="RespectMeMtg001_fs"/>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02905" y="545757"/>
            <a:ext cx="2183446" cy="172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188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3178" y="1295400"/>
            <a:ext cx="2537910" cy="1295400"/>
          </a:xfrm>
          <a:prstGeom prst="rect">
            <a:avLst/>
          </a:prstGeom>
        </p:spPr>
        <p:txBody>
          <a:bodyPr>
            <a:norm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solidFill>
                  <a:schemeClr val="tx2"/>
                </a:solidFill>
              </a:rPr>
              <a:t>What is culture?</a:t>
            </a:r>
            <a:endParaRPr lang="en-US" dirty="0">
              <a:solidFill>
                <a:schemeClr val="tx2"/>
              </a:solidFill>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914400"/>
            <a:ext cx="4557329" cy="4727575"/>
          </a:xfrm>
          <a:prstGeom prst="rect">
            <a:avLst/>
          </a:prstGeom>
          <a:ln>
            <a:solidFill>
              <a:schemeClr val="bg1">
                <a:lumMod val="65000"/>
              </a:schemeClr>
            </a:solidFill>
          </a:ln>
        </p:spPr>
      </p:pic>
      <p:sp>
        <p:nvSpPr>
          <p:cNvPr id="5" name="TextBox 4"/>
          <p:cNvSpPr txBox="1"/>
          <p:nvPr/>
        </p:nvSpPr>
        <p:spPr>
          <a:xfrm>
            <a:off x="5334000" y="5638800"/>
            <a:ext cx="1676400" cy="246221"/>
          </a:xfrm>
          <a:prstGeom prst="rect">
            <a:avLst/>
          </a:prstGeom>
          <a:noFill/>
        </p:spPr>
        <p:txBody>
          <a:bodyPr wrap="square" rtlCol="0">
            <a:spAutoFit/>
          </a:bodyPr>
          <a:lstStyle/>
          <a:p>
            <a:r>
              <a:rPr lang="en-US" sz="1000" dirty="0">
                <a:solidFill>
                  <a:schemeClr val="tx2"/>
                </a:solidFill>
              </a:rPr>
              <a:t>Equity Alliance at ASU</a:t>
            </a:r>
          </a:p>
        </p:txBody>
      </p:sp>
      <p:sp>
        <p:nvSpPr>
          <p:cNvPr id="6" name="TextBox 5"/>
          <p:cNvSpPr txBox="1"/>
          <p:nvPr/>
        </p:nvSpPr>
        <p:spPr>
          <a:xfrm>
            <a:off x="1032933" y="3330476"/>
            <a:ext cx="2438400" cy="2308324"/>
          </a:xfrm>
          <a:prstGeom prst="rect">
            <a:avLst/>
          </a:prstGeom>
          <a:noFill/>
        </p:spPr>
        <p:txBody>
          <a:bodyPr wrap="square" rtlCol="0">
            <a:spAutoFit/>
          </a:bodyPr>
          <a:lstStyle/>
          <a:p>
            <a:pPr algn="ctr"/>
            <a:r>
              <a:rPr lang="en-US" sz="3600" dirty="0">
                <a:solidFill>
                  <a:schemeClr val="tx2"/>
                </a:solidFill>
              </a:rPr>
              <a:t>A way of life by a group of people</a:t>
            </a:r>
            <a:endParaRPr lang="en-US" sz="3600" dirty="0"/>
          </a:p>
        </p:txBody>
      </p:sp>
      <p:sp>
        <p:nvSpPr>
          <p:cNvPr id="7" name="Oval 6"/>
          <p:cNvSpPr/>
          <p:nvPr/>
        </p:nvSpPr>
        <p:spPr>
          <a:xfrm>
            <a:off x="5783864" y="2987576"/>
            <a:ext cx="609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t>
            </a:r>
          </a:p>
        </p:txBody>
      </p:sp>
    </p:spTree>
    <p:extLst>
      <p:ext uri="{BB962C8B-B14F-4D97-AF65-F5344CB8AC3E}">
        <p14:creationId xmlns:p14="http://schemas.microsoft.com/office/powerpoint/2010/main" val="329584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19200" y="762000"/>
            <a:ext cx="7024744" cy="990600"/>
          </a:xfrm>
          <a:prstGeom prst="rect">
            <a:avLst/>
          </a:prstGeom>
        </p:spPr>
        <p:txBody>
          <a:bodyPr>
            <a:normAutofit fontScale="90000" lnSpcReduction="10000"/>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Culturally Responsive Family Engagement</a:t>
            </a:r>
            <a:endParaRPr lang="en-US" dirty="0"/>
          </a:p>
        </p:txBody>
      </p:sp>
      <p:sp>
        <p:nvSpPr>
          <p:cNvPr id="4" name="Content Placeholder 2"/>
          <p:cNvSpPr txBox="1">
            <a:spLocks/>
          </p:cNvSpPr>
          <p:nvPr/>
        </p:nvSpPr>
        <p:spPr>
          <a:xfrm>
            <a:off x="1195892" y="1828800"/>
            <a:ext cx="7033708" cy="4156229"/>
          </a:xfrm>
          <a:prstGeom prst="rect">
            <a:avLst/>
          </a:prstGeom>
        </p:spPr>
        <p:txBody>
          <a:bodyPr>
            <a:normAutofit fontScale="92500"/>
          </a:bodyPr>
          <a:lst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nSpc>
                <a:spcPct val="150000"/>
              </a:lnSpc>
            </a:pPr>
            <a:r>
              <a:rPr lang="en-US" dirty="0"/>
              <a:t>Latino Learning Modules “What is Culture?”</a:t>
            </a:r>
          </a:p>
          <a:p>
            <a:pPr>
              <a:lnSpc>
                <a:spcPct val="150000"/>
              </a:lnSpc>
              <a:buFont typeface="Wingdings" panose="05000000000000000000" pitchFamily="2" charset="2"/>
              <a:buNone/>
            </a:pPr>
            <a:endParaRPr lang="en-US" dirty="0"/>
          </a:p>
          <a:p>
            <a:pPr>
              <a:lnSpc>
                <a:spcPct val="150000"/>
              </a:lnSpc>
              <a:buFont typeface="Wingdings" panose="05000000000000000000" pitchFamily="2" charset="2"/>
              <a:buNone/>
            </a:pPr>
            <a:endParaRPr lang="en-US" dirty="0"/>
          </a:p>
          <a:p>
            <a:pPr>
              <a:lnSpc>
                <a:spcPct val="150000"/>
              </a:lnSpc>
              <a:buFont typeface="Wingdings" panose="05000000000000000000" pitchFamily="2" charset="2"/>
              <a:buNone/>
            </a:pPr>
            <a:endParaRPr lang="en-US" dirty="0">
              <a:hlinkClick r:id="rId3"/>
            </a:endParaRPr>
          </a:p>
          <a:p>
            <a:pPr>
              <a:lnSpc>
                <a:spcPct val="150000"/>
              </a:lnSpc>
              <a:buFont typeface="Wingdings" panose="05000000000000000000" pitchFamily="2" charset="2"/>
              <a:buNone/>
            </a:pPr>
            <a:endParaRPr lang="en-US" dirty="0">
              <a:hlinkClick r:id="rId3"/>
            </a:endParaRPr>
          </a:p>
          <a:p>
            <a:pPr>
              <a:lnSpc>
                <a:spcPct val="150000"/>
              </a:lnSpc>
              <a:buFont typeface="Wingdings" panose="05000000000000000000" pitchFamily="2" charset="2"/>
              <a:buNone/>
            </a:pPr>
            <a:endParaRPr lang="en-US" dirty="0">
              <a:hlinkClick r:id="rId3"/>
            </a:endParaRPr>
          </a:p>
          <a:p>
            <a:pPr>
              <a:lnSpc>
                <a:spcPct val="150000"/>
              </a:lnSpc>
              <a:buFont typeface="Wingdings" panose="05000000000000000000" pitchFamily="2" charset="2"/>
              <a:buNone/>
            </a:pPr>
            <a:r>
              <a:rPr lang="en-US" dirty="0">
                <a:hlinkClick r:id="rId3"/>
              </a:rPr>
              <a:t>https://www.youtube.com/watch?v=15jdTQIr7j4</a:t>
            </a:r>
            <a:r>
              <a:rPr lang="en-US" dirty="0"/>
              <a:t> </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199" y="2640653"/>
            <a:ext cx="5191125" cy="2562392"/>
          </a:xfrm>
          <a:prstGeom prst="rect">
            <a:avLst/>
          </a:prstGeom>
        </p:spPr>
      </p:pic>
    </p:spTree>
    <p:extLst>
      <p:ext uri="{BB962C8B-B14F-4D97-AF65-F5344CB8AC3E}">
        <p14:creationId xmlns:p14="http://schemas.microsoft.com/office/powerpoint/2010/main" val="49089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19200" y="762000"/>
            <a:ext cx="7024744" cy="990600"/>
          </a:xfrm>
          <a:prstGeom prst="rect">
            <a:avLst/>
          </a:prstGeom>
        </p:spPr>
        <p:txBody>
          <a:bodyPr>
            <a:normAutofit fontScale="90000" lnSpcReduction="10000"/>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Cultural Reciprocity &amp; </a:t>
            </a:r>
            <a:br>
              <a:rPr lang="en-US"/>
            </a:br>
            <a:r>
              <a:rPr lang="en-US"/>
              <a:t>Cultural Humility</a:t>
            </a:r>
            <a:endParaRPr lang="en-US" dirty="0"/>
          </a:p>
        </p:txBody>
      </p:sp>
      <p:sp>
        <p:nvSpPr>
          <p:cNvPr id="4" name="Content Placeholder 2"/>
          <p:cNvSpPr txBox="1">
            <a:spLocks/>
          </p:cNvSpPr>
          <p:nvPr/>
        </p:nvSpPr>
        <p:spPr>
          <a:xfrm>
            <a:off x="1066800" y="1828800"/>
            <a:ext cx="7315200" cy="4114800"/>
          </a:xfrm>
          <a:prstGeom prst="rect">
            <a:avLst/>
          </a:prstGeom>
        </p:spPr>
        <p:txBody>
          <a:bodyPr numCol="2" spcCol="274320">
            <a:normAutofit/>
          </a:bodyPr>
          <a:lst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panose="05000000000000000000" pitchFamily="2" charset="2"/>
              <a:buNone/>
            </a:pPr>
            <a:r>
              <a:rPr lang="en-US" b="1"/>
              <a:t>Cultural competence </a:t>
            </a:r>
            <a:r>
              <a:rPr lang="en-US"/>
              <a:t>can include:</a:t>
            </a:r>
          </a:p>
          <a:p>
            <a:pPr marL="677863" indent="-271463"/>
            <a:r>
              <a:rPr lang="en-US"/>
              <a:t>mandates</a:t>
            </a:r>
          </a:p>
          <a:p>
            <a:pPr marL="677863" indent="-271463"/>
            <a:r>
              <a:rPr lang="en-US"/>
              <a:t>laws</a:t>
            </a:r>
          </a:p>
          <a:p>
            <a:pPr marL="677863" indent="-271463"/>
            <a:r>
              <a:rPr lang="en-US"/>
              <a:t>rules</a:t>
            </a:r>
          </a:p>
          <a:p>
            <a:pPr marL="677863" indent="-271463"/>
            <a:r>
              <a:rPr lang="en-US"/>
              <a:t>policies</a:t>
            </a:r>
          </a:p>
          <a:p>
            <a:pPr marL="677863" indent="-271463"/>
            <a:r>
              <a:rPr lang="en-US"/>
              <a:t>standards</a:t>
            </a:r>
          </a:p>
          <a:p>
            <a:pPr marL="677863" indent="-271463"/>
            <a:r>
              <a:rPr lang="en-US"/>
              <a:t>practices</a:t>
            </a:r>
          </a:p>
          <a:p>
            <a:pPr marL="677863" indent="-271463"/>
            <a:r>
              <a:rPr lang="en-US"/>
              <a:t>attitudes</a:t>
            </a:r>
          </a:p>
          <a:p>
            <a:pPr marL="68580" indent="0">
              <a:buFont typeface="Wingdings" panose="05000000000000000000" pitchFamily="2" charset="2"/>
              <a:buNone/>
            </a:pPr>
            <a:r>
              <a:rPr lang="en-US" b="1"/>
              <a:t>Cultural Humility/ Cultural Reciprocity</a:t>
            </a:r>
            <a:r>
              <a:rPr lang="en-US"/>
              <a:t> </a:t>
            </a:r>
          </a:p>
          <a:p>
            <a:pPr marL="68580" indent="0">
              <a:buFont typeface="Wingdings" panose="05000000000000000000" pitchFamily="2" charset="2"/>
              <a:buNone/>
            </a:pPr>
            <a:r>
              <a:rPr lang="en-US"/>
              <a:t>is a process and a lifelong commitment to self-evaluation and critique to improve</a:t>
            </a:r>
          </a:p>
          <a:p>
            <a:pPr marL="68580" indent="0">
              <a:buFont typeface="Wingdings" panose="05000000000000000000" pitchFamily="2" charset="2"/>
              <a:buNone/>
            </a:pPr>
            <a:r>
              <a:rPr lang="en-US"/>
              <a:t>relationships and</a:t>
            </a:r>
          </a:p>
          <a:p>
            <a:pPr marL="68580" indent="0">
              <a:buFont typeface="Wingdings" panose="05000000000000000000" pitchFamily="2" charset="2"/>
              <a:buNone/>
            </a:pPr>
            <a:r>
              <a:rPr lang="en-US"/>
              <a:t>outcomes.</a:t>
            </a:r>
            <a:endParaRPr lang="en-US" dirty="0"/>
          </a:p>
        </p:txBody>
      </p:sp>
    </p:spTree>
    <p:extLst>
      <p:ext uri="{BB962C8B-B14F-4D97-AF65-F5344CB8AC3E}">
        <p14:creationId xmlns:p14="http://schemas.microsoft.com/office/powerpoint/2010/main" val="74113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95400" y="609600"/>
            <a:ext cx="7024744" cy="1219200"/>
          </a:xfrm>
          <a:prstGeom prst="rect">
            <a:avLst/>
          </a:prstGeom>
        </p:spPr>
        <p:txBody>
          <a:bodyPr>
            <a:norm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Understand </a:t>
            </a:r>
            <a:br>
              <a:rPr lang="en-US"/>
            </a:br>
            <a:r>
              <a:rPr lang="en-US"/>
              <a:t>Cultural Norms</a:t>
            </a:r>
            <a:endParaRPr lang="en-US" dirty="0"/>
          </a:p>
        </p:txBody>
      </p:sp>
      <p:sp>
        <p:nvSpPr>
          <p:cNvPr id="4" name="Content Placeholder 2"/>
          <p:cNvSpPr txBox="1">
            <a:spLocks/>
          </p:cNvSpPr>
          <p:nvPr/>
        </p:nvSpPr>
        <p:spPr>
          <a:xfrm>
            <a:off x="1195892" y="2133600"/>
            <a:ext cx="7033708" cy="3851429"/>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Clr>
                <a:srgbClr val="242492"/>
              </a:buClr>
              <a:buSzPct val="65000"/>
            </a:pPr>
            <a:r>
              <a:rPr lang="en-US" sz="2200"/>
              <a:t>Keep learning about the unique cultural values and beliefs of all members </a:t>
            </a:r>
          </a:p>
          <a:p>
            <a:pPr>
              <a:buClr>
                <a:srgbClr val="242492"/>
              </a:buClr>
              <a:buSzPct val="65000"/>
            </a:pPr>
            <a:r>
              <a:rPr lang="en-US" sz="2200"/>
              <a:t>Recognize and honor racial and ethnic variations</a:t>
            </a:r>
          </a:p>
          <a:p>
            <a:pPr>
              <a:buClr>
                <a:srgbClr val="242492"/>
              </a:buClr>
              <a:buSzPct val="65000"/>
            </a:pPr>
            <a:r>
              <a:rPr lang="en-US" sz="2200"/>
              <a:t>Provide trained interpreters</a:t>
            </a:r>
          </a:p>
          <a:p>
            <a:pPr>
              <a:buClr>
                <a:srgbClr val="242492"/>
              </a:buClr>
              <a:buSzPct val="65000"/>
            </a:pPr>
            <a:r>
              <a:rPr lang="en-US" sz="2200"/>
              <a:t>Limit the use of jargon</a:t>
            </a:r>
          </a:p>
          <a:p>
            <a:pPr>
              <a:buClr>
                <a:srgbClr val="242492"/>
              </a:buClr>
              <a:buSzPct val="65000"/>
            </a:pPr>
            <a:r>
              <a:rPr lang="en-US" sz="2200"/>
              <a:t>Encourage members to mentor one another</a:t>
            </a:r>
          </a:p>
          <a:p>
            <a:pPr>
              <a:buClr>
                <a:srgbClr val="242492"/>
              </a:buClr>
              <a:buSzPct val="65000"/>
            </a:pPr>
            <a:r>
              <a:rPr lang="en-US" sz="2200"/>
              <a:t>Utilize cultural liaisons/cultural brokers</a:t>
            </a:r>
          </a:p>
          <a:p>
            <a:pPr>
              <a:buClr>
                <a:srgbClr val="242492"/>
              </a:buClr>
              <a:buSzPct val="65000"/>
            </a:pPr>
            <a:r>
              <a:rPr lang="en-US" sz="2200"/>
              <a:t>Understand your own cultural norms, practices, &amp; beliefs &amp; how they affect interactions</a:t>
            </a:r>
            <a:endParaRPr lang="en-US" sz="2200" dirty="0"/>
          </a:p>
        </p:txBody>
      </p:sp>
      <p:pic>
        <p:nvPicPr>
          <p:cNvPr id="5" name="Picture 2" descr="C:\Users\ebraunel\AppData\Local\Microsoft\Windows\Temporary Internet Files\Content.IE5\3BF1DW64\desktop1[1].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583664" y="685800"/>
            <a:ext cx="20270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973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3002" y="990600"/>
            <a:ext cx="3432306" cy="4343400"/>
          </a:xfrm>
          <a:solidFill>
            <a:srgbClr val="FFFFFF">
              <a:alpha val="67843"/>
            </a:srgbClr>
          </a:solidFill>
        </p:spPr>
        <p:txBody>
          <a:bodyPr>
            <a:normAutofit/>
          </a:bodyPr>
          <a:lstStyle/>
          <a:p>
            <a:pPr marL="68580" indent="0">
              <a:spcBef>
                <a:spcPts val="0"/>
              </a:spcBef>
              <a:buNone/>
            </a:pPr>
            <a:r>
              <a:rPr lang="en-US" sz="3600" dirty="0"/>
              <a:t>Alone we can do so little; </a:t>
            </a:r>
          </a:p>
          <a:p>
            <a:pPr marL="68580" indent="0">
              <a:spcBef>
                <a:spcPts val="0"/>
              </a:spcBef>
              <a:buNone/>
            </a:pPr>
            <a:r>
              <a:rPr lang="en-US" sz="3600" dirty="0"/>
              <a:t>together we can do so much.</a:t>
            </a:r>
          </a:p>
          <a:p>
            <a:pPr marL="68580" indent="0" algn="r">
              <a:buNone/>
            </a:pPr>
            <a:r>
              <a:rPr lang="en-US" sz="2800" dirty="0"/>
              <a:t>-Helen Keller</a:t>
            </a:r>
          </a:p>
        </p:txBody>
      </p:sp>
      <p:pic>
        <p:nvPicPr>
          <p:cNvPr id="30724" name="Picture 4" descr="Image result for alone we can do so litt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143000"/>
            <a:ext cx="2667000" cy="35258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307275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28700</TotalTime>
  <Words>502</Words>
  <Application>Microsoft Macintosh PowerPoint</Application>
  <PresentationFormat>On-screen Show (4:3)</PresentationFormat>
  <Paragraphs>267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Wingdings</vt:lpstr>
      <vt:lpstr>Wingdings 2</vt:lpstr>
      <vt:lpstr>ServingOnGroups</vt:lpstr>
      <vt:lpstr>Serving on Groups  That Make Decisions:  A Guide for Families Section 3: Processes Groups Use</vt:lpstr>
      <vt:lpstr>Section 5:  Tips &amp; Strategies for Groups</vt:lpstr>
      <vt:lpstr>Tips for Effective Meetings</vt:lpstr>
      <vt:lpstr>Improve  Group Dynamics</vt:lpstr>
      <vt:lpstr>PowerPoint Presentation</vt:lpstr>
      <vt:lpstr>PowerPoint Presentation</vt:lpstr>
      <vt:lpstr>PowerPoint Presentation</vt:lpstr>
      <vt:lpstr>PowerPoint Presentation</vt:lpstr>
      <vt:lpstr>PowerPoint Presentation</vt:lpstr>
      <vt:lpstr>Two-Way Communication</vt:lpstr>
      <vt:lpstr>Section 5 Resources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Ayo</dc:creator>
  <cp:lastModifiedBy>Kristi Wees</cp:lastModifiedBy>
  <cp:revision>647</cp:revision>
  <cp:lastPrinted>2017-04-26T13:26:31Z</cp:lastPrinted>
  <dcterms:created xsi:type="dcterms:W3CDTF">2014-10-24T19:08:48Z</dcterms:created>
  <dcterms:modified xsi:type="dcterms:W3CDTF">2019-03-19T10:49:30Z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D999AB26-E06E-4B1A-86C5-2DED342800D1</vt:lpwstr>
  </property>
  <property fmtid="{D5CDD505-2E9C-101B-9397-08002B2CF9AE}" pid="3" name="ArticulatePath">
    <vt:lpwstr>Tips &amp; Tools for DM Groups_11.13.14</vt:lpwstr>
  </property>
</Properties>
</file>